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84" r:id="rId3"/>
    <p:sldId id="285" r:id="rId4"/>
    <p:sldId id="258" r:id="rId5"/>
    <p:sldId id="257" r:id="rId6"/>
    <p:sldId id="259" r:id="rId7"/>
    <p:sldId id="269" r:id="rId8"/>
    <p:sldId id="287" r:id="rId9"/>
    <p:sldId id="264" r:id="rId10"/>
    <p:sldId id="265" r:id="rId11"/>
    <p:sldId id="266" r:id="rId12"/>
    <p:sldId id="268" r:id="rId13"/>
    <p:sldId id="270" r:id="rId14"/>
    <p:sldId id="288" r:id="rId15"/>
    <p:sldId id="272" r:id="rId16"/>
    <p:sldId id="267" r:id="rId17"/>
    <p:sldId id="275" r:id="rId18"/>
    <p:sldId id="274" r:id="rId19"/>
    <p:sldId id="278" r:id="rId20"/>
    <p:sldId id="289" r:id="rId21"/>
    <p:sldId id="282" r:id="rId22"/>
    <p:sldId id="281" r:id="rId2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029" autoAdjust="0"/>
  </p:normalViewPr>
  <p:slideViewPr>
    <p:cSldViewPr>
      <p:cViewPr varScale="1">
        <p:scale>
          <a:sx n="62" d="100"/>
          <a:sy n="62" d="100"/>
        </p:scale>
        <p:origin x="-1596" y="-8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jpeg>
</file>

<file path=ppt/media/image22.png>
</file>

<file path=ppt/media/image23.png>
</file>

<file path=ppt/media/image24.jpg>
</file>

<file path=ppt/media/image25.png>
</file>

<file path=ppt/media/image26.jpeg>
</file>

<file path=ppt/media/image27.gif>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F8D0F25-CA4B-4301-8DE6-A625C8BA6165}" type="datetimeFigureOut">
              <a:rPr lang="zh-CN" altLang="en-US" smtClean="0"/>
              <a:t>2018/12/14</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E3E2490-73DC-4F3F-B1BD-FF6BE26DCD03}" type="slidenum">
              <a:rPr lang="zh-CN" altLang="en-US" smtClean="0"/>
              <a:t>‹#›</a:t>
            </a:fld>
            <a:endParaRPr lang="zh-CN" altLang="en-US"/>
          </a:p>
        </p:txBody>
      </p:sp>
    </p:spTree>
    <p:extLst>
      <p:ext uri="{BB962C8B-B14F-4D97-AF65-F5344CB8AC3E}">
        <p14:creationId xmlns:p14="http://schemas.microsoft.com/office/powerpoint/2010/main" val="31164331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各位好，我的毕业设计题目为</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a:t>
            </a:r>
            <a:r>
              <a:rPr lang="zh-CN" altLang="zh-CN" sz="1200" dirty="0" smtClean="0"/>
              <a:t>基于深度学习的惯性导航室内定位算法研究</a:t>
            </a:r>
            <a:r>
              <a:rPr lang="en-US" altLang="zh-CN" dirty="0" smtClean="0"/>
              <a:t>”</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a:t>
            </a:fld>
            <a:endParaRPr lang="zh-CN" altLang="en-US"/>
          </a:p>
        </p:txBody>
      </p:sp>
    </p:spTree>
    <p:extLst>
      <p:ext uri="{BB962C8B-B14F-4D97-AF65-F5344CB8AC3E}">
        <p14:creationId xmlns:p14="http://schemas.microsoft.com/office/powerpoint/2010/main" val="2288968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主轴选择了之后就要进行步态分析</a:t>
            </a:r>
            <a:endParaRPr lang="en-US" altLang="zh-CN" dirty="0" smtClean="0"/>
          </a:p>
          <a:p>
            <a:r>
              <a:rPr lang="zh-CN" altLang="en-US" dirty="0" smtClean="0"/>
              <a:t>步态分析的目的就是选择出来每一步的下标，再根据这个下标选择真正的传感器数据和其他的数据</a:t>
            </a:r>
            <a:endParaRPr lang="en-US" altLang="zh-CN" dirty="0" smtClean="0"/>
          </a:p>
          <a:p>
            <a:r>
              <a:rPr lang="zh-CN" altLang="en-US" dirty="0" smtClean="0"/>
              <a:t>这就有了进行进行真正的计算的依据</a:t>
            </a:r>
            <a:endParaRPr lang="en-US" altLang="zh-CN" dirty="0" smtClean="0"/>
          </a:p>
          <a:p>
            <a:endParaRPr lang="en-US" altLang="zh-CN" dirty="0" smtClean="0"/>
          </a:p>
          <a:p>
            <a:r>
              <a:rPr lang="zh-CN" altLang="en-US" dirty="0" smtClean="0"/>
              <a:t>步态分析的方法目前有很多，以峰值检测和零点交叉的方法作为基础进行了各种眼花</a:t>
            </a:r>
            <a:endParaRPr lang="en-US" altLang="zh-CN" dirty="0" smtClean="0"/>
          </a:p>
          <a:p>
            <a:r>
              <a:rPr lang="zh-CN" altLang="en-US" dirty="0" smtClean="0"/>
              <a:t>步态分析的效果可以参看表格，在走了</a:t>
            </a:r>
            <a:r>
              <a:rPr lang="en-US" altLang="zh-CN" dirty="0" smtClean="0"/>
              <a:t>18</a:t>
            </a:r>
            <a:r>
              <a:rPr lang="zh-CN" altLang="en-US" dirty="0" smtClean="0"/>
              <a:t>步的时候的效果是这样的</a:t>
            </a:r>
            <a:endParaRPr lang="en-US" altLang="zh-CN" dirty="0" smtClean="0"/>
          </a:p>
          <a:p>
            <a:r>
              <a:rPr lang="zh-CN" altLang="en-US" dirty="0" smtClean="0"/>
              <a:t>在本文中使用峰值检测的方法作为步态分析的主要方法</a:t>
            </a:r>
            <a:endParaRPr lang="en-US" altLang="zh-CN" dirty="0" smtClean="0"/>
          </a:p>
          <a:p>
            <a:endParaRPr lang="en-US" altLang="zh-CN" dirty="0" smtClean="0"/>
          </a:p>
          <a:p>
            <a:r>
              <a:rPr lang="zh-CN" altLang="en-US" dirty="0" smtClean="0"/>
              <a:t>此外特别提一句采样匹配的方法效果极差，尝试了三种以上的采样匹配的方法也得到不到靠谱的结果</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10</a:t>
            </a:fld>
            <a:endParaRPr lang="zh-CN" altLang="en-US"/>
          </a:p>
        </p:txBody>
      </p:sp>
    </p:spTree>
    <p:extLst>
      <p:ext uri="{BB962C8B-B14F-4D97-AF65-F5344CB8AC3E}">
        <p14:creationId xmlns:p14="http://schemas.microsoft.com/office/powerpoint/2010/main" val="3800931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经过步态分析之后，我们已经成功砍掉了</a:t>
            </a:r>
            <a:r>
              <a:rPr lang="en-US" altLang="zh-CN" dirty="0" smtClean="0"/>
              <a:t>80%</a:t>
            </a:r>
            <a:r>
              <a:rPr lang="zh-CN" altLang="en-US" dirty="0" smtClean="0"/>
              <a:t>左右的数据</a:t>
            </a:r>
            <a:endParaRPr lang="en-US" altLang="zh-CN" dirty="0" smtClean="0"/>
          </a:p>
          <a:p>
            <a:r>
              <a:rPr lang="zh-CN" altLang="en-US" dirty="0" smtClean="0"/>
              <a:t>剩下的数据中包含的信息是我们更加感兴趣的</a:t>
            </a:r>
            <a:endParaRPr lang="en-US" altLang="zh-CN" dirty="0" smtClean="0"/>
          </a:p>
          <a:p>
            <a:r>
              <a:rPr lang="zh-CN" altLang="en-US" dirty="0" smtClean="0"/>
              <a:t>因此可以尝试使用更多更丰富的方法进行细致的分析</a:t>
            </a:r>
            <a:endParaRPr lang="en-US" altLang="zh-CN" dirty="0" smtClean="0"/>
          </a:p>
          <a:p>
            <a:r>
              <a:rPr lang="zh-CN" altLang="en-US" dirty="0" smtClean="0"/>
              <a:t>这就是行为判断的核心思想，来源于人类行为识别。</a:t>
            </a:r>
            <a:endParaRPr lang="en-US" altLang="zh-CN" dirty="0" smtClean="0"/>
          </a:p>
          <a:p>
            <a:endParaRPr lang="en-US" altLang="zh-CN" dirty="0" smtClean="0"/>
          </a:p>
          <a:p>
            <a:r>
              <a:rPr lang="zh-CN" altLang="en-US" dirty="0" smtClean="0"/>
              <a:t>行为判断的发现过程是行止的判断、行止分类、行人的进一步行为分类</a:t>
            </a:r>
            <a:endParaRPr lang="en-US" altLang="zh-CN" dirty="0" smtClean="0"/>
          </a:p>
          <a:p>
            <a:r>
              <a:rPr lang="zh-CN" altLang="en-US" dirty="0" smtClean="0"/>
              <a:t>在这里本文尝试了阈值、方差、有限状态机等等方法，</a:t>
            </a:r>
            <a:endParaRPr lang="en-US" altLang="zh-CN" dirty="0" smtClean="0"/>
          </a:p>
          <a:p>
            <a:r>
              <a:rPr lang="zh-CN" altLang="en-US" dirty="0" smtClean="0"/>
              <a:t>最终尝试了一下深度学习</a:t>
            </a:r>
            <a:r>
              <a:rPr lang="en-US" altLang="zh-CN" dirty="0" smtClean="0"/>
              <a:t>LSTM</a:t>
            </a:r>
            <a:r>
              <a:rPr lang="zh-CN" altLang="en-US" dirty="0" smtClean="0"/>
              <a:t>的方法</a:t>
            </a:r>
            <a:endParaRPr lang="en-US" altLang="zh-CN" dirty="0" smtClean="0"/>
          </a:p>
          <a:p>
            <a:r>
              <a:rPr lang="zh-CN" altLang="en-US" dirty="0" smtClean="0"/>
              <a:t>效果很好</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11</a:t>
            </a:fld>
            <a:endParaRPr lang="zh-CN" altLang="en-US"/>
          </a:p>
        </p:txBody>
      </p:sp>
    </p:spTree>
    <p:extLst>
      <p:ext uri="{BB962C8B-B14F-4D97-AF65-F5344CB8AC3E}">
        <p14:creationId xmlns:p14="http://schemas.microsoft.com/office/powerpoint/2010/main" val="664376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而使用</a:t>
            </a:r>
            <a:r>
              <a:rPr lang="en-US" altLang="zh-CN" dirty="0" smtClean="0"/>
              <a:t>LSTM</a:t>
            </a:r>
            <a:r>
              <a:rPr lang="zh-CN" altLang="en-US" dirty="0" smtClean="0"/>
              <a:t>进行行为判断的方法也有着这样的演化</a:t>
            </a:r>
            <a:endParaRPr lang="en-US" altLang="zh-CN" dirty="0" smtClean="0"/>
          </a:p>
          <a:p>
            <a:r>
              <a:rPr lang="zh-CN" altLang="en-US" dirty="0" smtClean="0"/>
              <a:t>首先当然是行止的判断</a:t>
            </a:r>
            <a:endParaRPr lang="en-US" altLang="zh-CN" dirty="0" smtClean="0"/>
          </a:p>
          <a:p>
            <a:r>
              <a:rPr lang="zh-CN" altLang="en-US" dirty="0" smtClean="0"/>
              <a:t>然后本文将行为分成了</a:t>
            </a:r>
            <a:r>
              <a:rPr lang="en-US" altLang="zh-CN" dirty="0" smtClean="0"/>
              <a:t>5</a:t>
            </a:r>
            <a:r>
              <a:rPr lang="zh-CN" altLang="en-US" dirty="0" smtClean="0"/>
              <a:t>类</a:t>
            </a:r>
            <a:endParaRPr lang="en-US" altLang="zh-CN" dirty="0" smtClean="0"/>
          </a:p>
          <a:p>
            <a:r>
              <a:rPr lang="zh-CN" altLang="en-US" sz="1200" dirty="0" smtClean="0"/>
              <a:t>静止状态</a:t>
            </a:r>
            <a:r>
              <a:rPr lang="en-US" altLang="zh-CN" sz="1200" baseline="0" dirty="0" smtClean="0"/>
              <a:t> </a:t>
            </a:r>
            <a:r>
              <a:rPr lang="zh-CN" altLang="en-US" sz="1200" dirty="0" smtClean="0"/>
              <a:t>水平移动</a:t>
            </a:r>
            <a:r>
              <a:rPr lang="en-US" altLang="zh-CN" sz="1200" baseline="0" dirty="0" smtClean="0"/>
              <a:t> </a:t>
            </a:r>
            <a:r>
              <a:rPr lang="zh-CN" altLang="en-US" sz="1200" dirty="0" smtClean="0"/>
              <a:t>向上移动</a:t>
            </a:r>
            <a:r>
              <a:rPr lang="en-US" altLang="zh-CN" sz="1200" baseline="0" dirty="0" smtClean="0"/>
              <a:t> </a:t>
            </a:r>
            <a:r>
              <a:rPr lang="zh-CN" altLang="en-US" sz="1200" dirty="0" smtClean="0"/>
              <a:t>向下移动</a:t>
            </a:r>
            <a:r>
              <a:rPr lang="en-US" altLang="zh-CN" sz="1200" baseline="0" dirty="0" smtClean="0"/>
              <a:t> </a:t>
            </a:r>
            <a:r>
              <a:rPr lang="zh-CN" altLang="en-US" sz="1200" dirty="0" smtClean="0"/>
              <a:t>转弯状态</a:t>
            </a:r>
            <a:endParaRPr lang="en-US" altLang="zh-CN" sz="1200" dirty="0" smtClean="0"/>
          </a:p>
          <a:p>
            <a:endParaRPr lang="en-US" altLang="zh-CN" dirty="0" smtClean="0"/>
          </a:p>
          <a:p>
            <a:r>
              <a:rPr lang="zh-CN" altLang="en-US" dirty="0" smtClean="0"/>
              <a:t>后来因为这样分类的准确度不是特别好</a:t>
            </a:r>
            <a:endParaRPr lang="en-US" altLang="zh-CN" dirty="0" smtClean="0"/>
          </a:p>
          <a:p>
            <a:r>
              <a:rPr lang="zh-CN" altLang="en-US" dirty="0" smtClean="0"/>
              <a:t>所以干脆分成了</a:t>
            </a:r>
            <a:endParaRPr lang="en-US" altLang="zh-CN" dirty="0" smtClean="0"/>
          </a:p>
          <a:p>
            <a:r>
              <a:rPr lang="zh-CN" altLang="en-US" dirty="0" smtClean="0"/>
              <a:t>水平移动、向上移动和向下移动三大类</a:t>
            </a:r>
            <a:endParaRPr lang="en-US" altLang="zh-CN" dirty="0" smtClean="0"/>
          </a:p>
          <a:p>
            <a:r>
              <a:rPr lang="zh-CN" altLang="en-US" dirty="0" smtClean="0"/>
              <a:t>转弯嵌入到方向判定</a:t>
            </a:r>
            <a:endParaRPr lang="en-US" altLang="zh-CN" dirty="0" smtClean="0"/>
          </a:p>
          <a:p>
            <a:r>
              <a:rPr lang="zh-CN" altLang="en-US" dirty="0" smtClean="0"/>
              <a:t>静止状态到步长估计那里进行处理</a:t>
            </a:r>
            <a:endParaRPr lang="en-US" altLang="zh-CN" dirty="0" smtClean="0"/>
          </a:p>
          <a:p>
            <a:endParaRPr lang="en-US" altLang="zh-CN" dirty="0" smtClean="0"/>
          </a:p>
          <a:p>
            <a:r>
              <a:rPr lang="zh-CN" altLang="en-US" dirty="0" smtClean="0"/>
              <a:t>使用</a:t>
            </a:r>
            <a:r>
              <a:rPr lang="en-US" altLang="zh-CN" dirty="0" smtClean="0"/>
              <a:t>LSTM</a:t>
            </a:r>
            <a:r>
              <a:rPr lang="zh-CN" altLang="en-US" dirty="0" smtClean="0"/>
              <a:t>分类中</a:t>
            </a:r>
            <a:endParaRPr lang="en-US" altLang="zh-CN" dirty="0" smtClean="0"/>
          </a:p>
          <a:p>
            <a:r>
              <a:rPr lang="zh-CN" altLang="en-US" dirty="0" smtClean="0"/>
              <a:t>使用的数据来自于系统收集的数据</a:t>
            </a:r>
            <a:endParaRPr lang="en-US" altLang="zh-CN" dirty="0" smtClean="0"/>
          </a:p>
          <a:p>
            <a:r>
              <a:rPr lang="zh-CN" altLang="en-US" dirty="0" smtClean="0"/>
              <a:t>标签是使用手机客户端手动打的</a:t>
            </a:r>
            <a:endParaRPr lang="en-US" altLang="zh-CN" dirty="0" smtClean="0"/>
          </a:p>
          <a:p>
            <a:endParaRPr lang="en-US" altLang="zh-CN" dirty="0" smtClean="0"/>
          </a:p>
          <a:p>
            <a:r>
              <a:rPr lang="zh-CN" altLang="en-US" dirty="0" smtClean="0"/>
              <a:t>组成进行分类的特征向量的原料主要有加速度、陀螺仪、方差、步频</a:t>
            </a:r>
            <a:endParaRPr lang="en-US" altLang="zh-CN" dirty="0" smtClean="0"/>
          </a:p>
          <a:p>
            <a:r>
              <a:rPr lang="zh-CN" altLang="en-US" dirty="0" smtClean="0"/>
              <a:t>分类结果为</a:t>
            </a:r>
            <a:r>
              <a:rPr lang="en-US" altLang="zh-CN" dirty="0" smtClean="0"/>
              <a:t>0,1,2</a:t>
            </a:r>
            <a:r>
              <a:rPr lang="zh-CN" altLang="en-US" dirty="0" smtClean="0"/>
              <a:t>分别代表三种不同的方向</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12</a:t>
            </a:fld>
            <a:endParaRPr lang="zh-CN" altLang="en-US"/>
          </a:p>
        </p:txBody>
      </p:sp>
    </p:spTree>
    <p:extLst>
      <p:ext uri="{BB962C8B-B14F-4D97-AF65-F5344CB8AC3E}">
        <p14:creationId xmlns:p14="http://schemas.microsoft.com/office/powerpoint/2010/main" val="30035939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那么，接下来对行为判断进行水平方向的扩展</a:t>
            </a:r>
            <a:endParaRPr lang="en-US" altLang="zh-CN" dirty="0" smtClean="0"/>
          </a:p>
          <a:p>
            <a:r>
              <a:rPr lang="zh-CN" altLang="en-US" dirty="0" smtClean="0"/>
              <a:t>也就是步长估计的行止判断扩展</a:t>
            </a:r>
            <a:endParaRPr lang="en-US" altLang="zh-CN" dirty="0" smtClean="0"/>
          </a:p>
          <a:p>
            <a:r>
              <a:rPr lang="zh-CN" altLang="en-US" dirty="0" smtClean="0"/>
              <a:t>本文将停止状态认为是一种步长，长度为</a:t>
            </a:r>
            <a:r>
              <a:rPr lang="en-US" altLang="zh-CN" dirty="0" smtClean="0"/>
              <a:t>0</a:t>
            </a:r>
            <a:r>
              <a:rPr lang="zh-CN" altLang="en-US" dirty="0" smtClean="0"/>
              <a:t>米</a:t>
            </a:r>
            <a:endParaRPr lang="en-US" altLang="zh-CN" dirty="0" smtClean="0"/>
          </a:p>
          <a:p>
            <a:r>
              <a:rPr lang="zh-CN" altLang="en-US" dirty="0" smtClean="0"/>
              <a:t>这样就有了一种类似</a:t>
            </a:r>
            <a:r>
              <a:rPr lang="en-US" altLang="zh-CN" dirty="0" smtClean="0"/>
              <a:t>01</a:t>
            </a:r>
            <a:r>
              <a:rPr lang="zh-CN" altLang="en-US" dirty="0" smtClean="0"/>
              <a:t>的分类</a:t>
            </a:r>
            <a:endParaRPr lang="en-US" altLang="zh-CN" dirty="0" smtClean="0"/>
          </a:p>
          <a:p>
            <a:r>
              <a:rPr lang="zh-CN" altLang="en-US" dirty="0" smtClean="0"/>
              <a:t>而本文在此基础之上进行了再一次的扩展</a:t>
            </a:r>
            <a:endParaRPr lang="en-US" altLang="zh-CN" dirty="0" smtClean="0"/>
          </a:p>
          <a:p>
            <a:r>
              <a:rPr lang="zh-CN" altLang="en-US" dirty="0" smtClean="0"/>
              <a:t>将步长分档计算</a:t>
            </a:r>
            <a:endParaRPr lang="en-US" altLang="zh-CN" dirty="0" smtClean="0"/>
          </a:p>
          <a:p>
            <a:r>
              <a:rPr lang="zh-CN" altLang="en-US" dirty="0" smtClean="0"/>
              <a:t>使用同一个档位的步长数据进行线性回归，得到修正后的参数之后应用到一般的步长估计公式中</a:t>
            </a:r>
            <a:endParaRPr lang="en-US" altLang="zh-CN" dirty="0" smtClean="0"/>
          </a:p>
          <a:p>
            <a:r>
              <a:rPr lang="zh-CN" altLang="en-US" dirty="0" smtClean="0"/>
              <a:t>这样就可以提高步长估计的准确性（虽然提升很小）</a:t>
            </a:r>
            <a:endParaRPr lang="en-US" altLang="zh-CN" dirty="0" smtClean="0"/>
          </a:p>
          <a:p>
            <a:endParaRPr lang="en-US" altLang="zh-CN" dirty="0" smtClean="0"/>
          </a:p>
          <a:p>
            <a:r>
              <a:rPr lang="zh-CN" altLang="en-US" dirty="0" smtClean="0"/>
              <a:t>步长分类的依据为数据中的真实步长，是行走一段固定距离之后平均数</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13</a:t>
            </a:fld>
            <a:endParaRPr lang="zh-CN" altLang="en-US"/>
          </a:p>
        </p:txBody>
      </p:sp>
    </p:spTree>
    <p:extLst>
      <p:ext uri="{BB962C8B-B14F-4D97-AF65-F5344CB8AC3E}">
        <p14:creationId xmlns:p14="http://schemas.microsoft.com/office/powerpoint/2010/main" val="2264240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14</a:t>
            </a:fld>
            <a:endParaRPr lang="zh-CN" altLang="en-US">
              <a:latin typeface="Arial"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本文实现了一整套的室内空间定位系统，包括实验对比 参数设置 图标生成 数据保存</a:t>
            </a:r>
            <a:endParaRPr lang="en-US" altLang="zh-CN" dirty="0" smtClean="0"/>
          </a:p>
          <a:p>
            <a:r>
              <a:rPr lang="zh-CN" altLang="en-US" dirty="0" smtClean="0"/>
              <a:t>每一个室内空间定位的流程都尝试使用了不同方法</a:t>
            </a:r>
            <a:endParaRPr lang="en-US" altLang="zh-CN" dirty="0" smtClean="0"/>
          </a:p>
          <a:p>
            <a:r>
              <a:rPr lang="zh-CN" altLang="en-US" dirty="0" smtClean="0"/>
              <a:t>因此可以因地制宜修改某一个流程的方法得到更好的结果</a:t>
            </a:r>
            <a:endParaRPr lang="en-US" altLang="zh-CN" dirty="0" smtClean="0"/>
          </a:p>
          <a:p>
            <a:r>
              <a:rPr lang="zh-CN" altLang="en-US" dirty="0" smtClean="0"/>
              <a:t>这些方法的排列组合数量达到了</a:t>
            </a:r>
            <a:r>
              <a:rPr lang="en-US" altLang="zh-CN" dirty="0" smtClean="0"/>
              <a:t>472500</a:t>
            </a:r>
            <a:r>
              <a:rPr lang="zh-CN" altLang="en-US" dirty="0" smtClean="0"/>
              <a:t>种类</a:t>
            </a:r>
            <a:endParaRPr lang="en-US" altLang="zh-CN" dirty="0" smtClean="0"/>
          </a:p>
          <a:p>
            <a:endParaRPr lang="en-US" altLang="zh-CN" dirty="0" smtClean="0"/>
          </a:p>
          <a:p>
            <a:r>
              <a:rPr lang="zh-CN" altLang="en-US" sz="1200" dirty="0" smtClean="0"/>
              <a:t>相同的方法在不同的环境下会产生不同的结果</a:t>
            </a:r>
            <a:endParaRPr lang="en-US" altLang="zh-CN" sz="1200" dirty="0" smtClean="0"/>
          </a:p>
          <a:p>
            <a:r>
              <a:rPr lang="zh-CN" altLang="en-US" sz="1200" dirty="0" smtClean="0"/>
              <a:t>我家</a:t>
            </a:r>
            <a:r>
              <a:rPr lang="en-US" altLang="zh-CN" sz="1200" dirty="0" smtClean="0"/>
              <a:t>AHRS</a:t>
            </a:r>
            <a:r>
              <a:rPr lang="zh-CN" altLang="en-US" sz="1200" dirty="0" smtClean="0"/>
              <a:t>客户端不等于</a:t>
            </a:r>
            <a:r>
              <a:rPr lang="en-US" altLang="zh-CN" sz="1200" dirty="0" smtClean="0"/>
              <a:t>AHRS</a:t>
            </a:r>
            <a:r>
              <a:rPr lang="zh-CN" altLang="en-US" sz="1200" dirty="0" smtClean="0"/>
              <a:t>服务端，学校两者相同</a:t>
            </a:r>
            <a:endParaRPr lang="en-US" altLang="zh-CN" sz="1200"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15</a:t>
            </a:fld>
            <a:endParaRPr lang="zh-CN" altLang="en-US"/>
          </a:p>
        </p:txBody>
      </p:sp>
    </p:spTree>
    <p:extLst>
      <p:ext uri="{BB962C8B-B14F-4D97-AF65-F5344CB8AC3E}">
        <p14:creationId xmlns:p14="http://schemas.microsoft.com/office/powerpoint/2010/main" val="25568713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定位系统可以实现实时的定位、修正和方法切换</a:t>
            </a:r>
            <a:endParaRPr lang="en-US" altLang="zh-CN" dirty="0" smtClean="0"/>
          </a:p>
          <a:p>
            <a:r>
              <a:rPr lang="zh-CN" altLang="en-US" dirty="0" smtClean="0"/>
              <a:t>这都得益于持续的步态分析的过程，根源在于主轴选择</a:t>
            </a:r>
            <a:endParaRPr lang="en-US" altLang="zh-CN" dirty="0" smtClean="0"/>
          </a:p>
          <a:p>
            <a:endParaRPr lang="en-US" altLang="zh-CN" dirty="0" smtClean="0"/>
          </a:p>
          <a:p>
            <a:r>
              <a:rPr lang="zh-CN" altLang="en-US" dirty="0" smtClean="0"/>
              <a:t>如图所示，数据不完整的时候很有可能会发生错误，因此本文设立了一个先入先出缓冲区，</a:t>
            </a:r>
            <a:endParaRPr lang="en-US" altLang="zh-CN" dirty="0" smtClean="0"/>
          </a:p>
          <a:p>
            <a:r>
              <a:rPr lang="zh-CN" altLang="en-US" dirty="0" smtClean="0"/>
              <a:t>在这个缓冲区中的数据会持续的进行计算并每隔一定时间刷新</a:t>
            </a:r>
            <a:endParaRPr lang="en-US" altLang="zh-CN" dirty="0" smtClean="0"/>
          </a:p>
          <a:p>
            <a:endParaRPr lang="en-US" altLang="zh-CN" dirty="0" smtClean="0"/>
          </a:p>
          <a:p>
            <a:r>
              <a:rPr lang="zh-CN" altLang="en-US" dirty="0" smtClean="0"/>
              <a:t>从图中可以看到其实不同方法组合之间的差异还是比较大的</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16</a:t>
            </a:fld>
            <a:endParaRPr lang="zh-CN" altLang="en-US"/>
          </a:p>
        </p:txBody>
      </p:sp>
    </p:spTree>
    <p:extLst>
      <p:ext uri="{BB962C8B-B14F-4D97-AF65-F5344CB8AC3E}">
        <p14:creationId xmlns:p14="http://schemas.microsoft.com/office/powerpoint/2010/main" val="35117021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接下来介绍一下步长估计的实验</a:t>
            </a:r>
            <a:endParaRPr lang="en-US" altLang="zh-CN" dirty="0" smtClean="0"/>
          </a:p>
          <a:p>
            <a:r>
              <a:rPr lang="zh-CN" altLang="en-US" dirty="0" smtClean="0"/>
              <a:t>这个小实验以实验室的地砖作为基础进行</a:t>
            </a:r>
            <a:endParaRPr lang="en-US" altLang="zh-CN" dirty="0" smtClean="0"/>
          </a:p>
          <a:p>
            <a:r>
              <a:rPr lang="zh-CN" altLang="en-US" dirty="0" smtClean="0"/>
              <a:t>所有的步长估计的方法的结果如图</a:t>
            </a:r>
            <a:endParaRPr lang="en-US" altLang="zh-CN" dirty="0" smtClean="0"/>
          </a:p>
          <a:p>
            <a:r>
              <a:rPr lang="zh-CN" altLang="en-US" dirty="0" smtClean="0"/>
              <a:t>其中</a:t>
            </a:r>
            <a:r>
              <a:rPr lang="en-US" altLang="zh-CN" dirty="0" smtClean="0"/>
              <a:t>Scarlet</a:t>
            </a:r>
            <a:r>
              <a:rPr lang="zh-CN" altLang="en-US" dirty="0" smtClean="0"/>
              <a:t>的方法效果为佳，误差在</a:t>
            </a:r>
            <a:r>
              <a:rPr lang="en-US" altLang="zh-CN" dirty="0" smtClean="0"/>
              <a:t>2%</a:t>
            </a:r>
            <a:r>
              <a:rPr lang="zh-CN" altLang="en-US" dirty="0" smtClean="0"/>
              <a:t>左右</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17</a:t>
            </a:fld>
            <a:endParaRPr lang="zh-CN" altLang="en-US"/>
          </a:p>
        </p:txBody>
      </p:sp>
    </p:spTree>
    <p:extLst>
      <p:ext uri="{BB962C8B-B14F-4D97-AF65-F5344CB8AC3E}">
        <p14:creationId xmlns:p14="http://schemas.microsoft.com/office/powerpoint/2010/main" val="25558272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接下来尽心真实的定位给实验</a:t>
            </a:r>
            <a:endParaRPr lang="en-US" altLang="zh-CN" dirty="0" smtClean="0"/>
          </a:p>
          <a:p>
            <a:r>
              <a:rPr lang="zh-CN" altLang="en-US" dirty="0" smtClean="0"/>
              <a:t>可以看到在走正方形区域的时候误差较小，累积误差在令人满意的状态</a:t>
            </a:r>
            <a:endParaRPr lang="en-US" altLang="zh-CN" dirty="0" smtClean="0"/>
          </a:p>
          <a:p>
            <a:endParaRPr lang="en-US" altLang="zh-CN" dirty="0" smtClean="0"/>
          </a:p>
          <a:p>
            <a:r>
              <a:rPr lang="zh-CN" altLang="en-US" dirty="0" smtClean="0"/>
              <a:t>按时如果沿着一条直线往复移动，因为转身不够快造成的偏移就是一个重要的误差产生的原因</a:t>
            </a:r>
            <a:endParaRPr lang="en-US" altLang="zh-CN" dirty="0" smtClean="0"/>
          </a:p>
          <a:p>
            <a:r>
              <a:rPr lang="zh-CN" altLang="en-US" dirty="0" smtClean="0"/>
              <a:t>为此本文在转向的时候设定了一个阈值，超过</a:t>
            </a:r>
            <a:r>
              <a:rPr lang="en-US" altLang="zh-CN" dirty="0" smtClean="0"/>
              <a:t>60</a:t>
            </a:r>
            <a:r>
              <a:rPr lang="zh-CN" altLang="en-US" dirty="0" smtClean="0"/>
              <a:t>度的转身步长再一次削减</a:t>
            </a:r>
            <a:r>
              <a:rPr lang="en-US" altLang="zh-CN" dirty="0" smtClean="0"/>
              <a:t>60%</a:t>
            </a:r>
            <a:r>
              <a:rPr lang="zh-CN" altLang="en-US" dirty="0" smtClean="0"/>
              <a:t>（这个是经验数值）</a:t>
            </a:r>
            <a:endParaRPr lang="en-US" altLang="zh-CN" dirty="0" smtClean="0"/>
          </a:p>
          <a:p>
            <a:endParaRPr lang="en-US" altLang="zh-CN" dirty="0" smtClean="0"/>
          </a:p>
          <a:p>
            <a:r>
              <a:rPr lang="zh-CN" altLang="en-US" dirty="0" smtClean="0"/>
              <a:t>改善之前和改善之后的结果如图，效果可以接受</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18</a:t>
            </a:fld>
            <a:endParaRPr lang="zh-CN" altLang="en-US"/>
          </a:p>
        </p:txBody>
      </p:sp>
    </p:spTree>
    <p:extLst>
      <p:ext uri="{BB962C8B-B14F-4D97-AF65-F5344CB8AC3E}">
        <p14:creationId xmlns:p14="http://schemas.microsoft.com/office/powerpoint/2010/main" val="5050229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接下来进行行为判断的实验</a:t>
            </a:r>
            <a:endParaRPr lang="en-US" altLang="zh-CN" dirty="0" smtClean="0"/>
          </a:p>
          <a:p>
            <a:r>
              <a:rPr lang="zh-CN" altLang="en-US" dirty="0" smtClean="0"/>
              <a:t>如图所示，就是在信息楼里面进行的，实验轨迹如图</a:t>
            </a:r>
            <a:endParaRPr lang="en-US" altLang="zh-CN" dirty="0" smtClean="0"/>
          </a:p>
          <a:p>
            <a:endParaRPr lang="en-US" altLang="zh-CN" dirty="0" smtClean="0"/>
          </a:p>
          <a:p>
            <a:r>
              <a:rPr lang="zh-CN" altLang="en-US" dirty="0" smtClean="0"/>
              <a:t>本文尝试使用各种数据的组合作为特征向量进行分类</a:t>
            </a:r>
            <a:endParaRPr lang="en-US" altLang="zh-CN" dirty="0" smtClean="0"/>
          </a:p>
          <a:p>
            <a:r>
              <a:rPr lang="zh-CN" altLang="en-US" dirty="0" smtClean="0"/>
              <a:t>分类准确率结果如表所示</a:t>
            </a:r>
            <a:endParaRPr lang="en-US" altLang="zh-CN" dirty="0" smtClean="0"/>
          </a:p>
          <a:p>
            <a:endParaRPr lang="en-US" altLang="zh-CN" dirty="0" smtClean="0"/>
          </a:p>
          <a:p>
            <a:r>
              <a:rPr lang="zh-CN" altLang="en-US" dirty="0" smtClean="0"/>
              <a:t>可能是因为已经将转弯和行止从行为判断中拿出去，只是分类向上，水平和向下</a:t>
            </a:r>
            <a:endParaRPr lang="en-US" altLang="zh-CN" dirty="0" smtClean="0"/>
          </a:p>
          <a:p>
            <a:r>
              <a:rPr lang="zh-CN" altLang="en-US" dirty="0" smtClean="0"/>
              <a:t>分类结果非常的好，简直出人意料</a:t>
            </a:r>
            <a:endParaRPr lang="en-US" altLang="zh-CN" dirty="0" smtClean="0"/>
          </a:p>
          <a:p>
            <a:r>
              <a:rPr lang="zh-CN" altLang="en-US" dirty="0" smtClean="0"/>
              <a:t>在仅仅使用加速度传感器三轴数据进行分类的时候，</a:t>
            </a:r>
            <a:r>
              <a:rPr lang="en-US" altLang="zh-CN" dirty="0" smtClean="0"/>
              <a:t>100%</a:t>
            </a:r>
            <a:r>
              <a:rPr lang="zh-CN" altLang="en-US" dirty="0" smtClean="0"/>
              <a:t>的准确率</a:t>
            </a:r>
            <a:endParaRPr lang="en-US" altLang="zh-CN" dirty="0" smtClean="0"/>
          </a:p>
          <a:p>
            <a:r>
              <a:rPr lang="zh-CN" altLang="en-US" dirty="0" smtClean="0"/>
              <a:t>而且还有其他结论：</a:t>
            </a:r>
            <a:endParaRPr lang="en-US" altLang="zh-CN" dirty="0" smtClean="0"/>
          </a:p>
          <a:p>
            <a:r>
              <a:rPr lang="zh-CN" altLang="en-US" dirty="0" smtClean="0"/>
              <a:t>步频、加速度方差多没有什么用</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19</a:t>
            </a:fld>
            <a:endParaRPr lang="zh-CN" altLang="en-US"/>
          </a:p>
        </p:txBody>
      </p:sp>
    </p:spTree>
    <p:extLst>
      <p:ext uri="{BB962C8B-B14F-4D97-AF65-F5344CB8AC3E}">
        <p14:creationId xmlns:p14="http://schemas.microsoft.com/office/powerpoint/2010/main" val="3084515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2</a:t>
            </a:fld>
            <a:endParaRPr lang="zh-CN" altLang="en-US">
              <a:latin typeface="Arial"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20</a:t>
            </a:fld>
            <a:endParaRPr lang="zh-CN" altLang="en-US">
              <a:latin typeface="Arial"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总结一下</a:t>
            </a:r>
            <a:endParaRPr lang="en-US" altLang="zh-CN" dirty="0" smtClean="0"/>
          </a:p>
          <a:p>
            <a:r>
              <a:rPr lang="zh-CN" altLang="en-US" dirty="0" smtClean="0"/>
              <a:t>本文的贡献在于提出了完整的一套室内空间定位流程并且给出实现</a:t>
            </a:r>
            <a:endParaRPr lang="en-US" altLang="zh-CN" dirty="0" smtClean="0"/>
          </a:p>
          <a:p>
            <a:r>
              <a:rPr lang="zh-CN" altLang="en-US" dirty="0" smtClean="0"/>
              <a:t>扩展步态分析成为主轴选择、步态分析和行为判断</a:t>
            </a:r>
            <a:endParaRPr lang="en-US" altLang="zh-CN" dirty="0" smtClean="0"/>
          </a:p>
          <a:p>
            <a:r>
              <a:rPr lang="zh-CN" altLang="en-US" dirty="0" smtClean="0"/>
              <a:t>行为判断中使用</a:t>
            </a:r>
            <a:r>
              <a:rPr lang="en-US" altLang="zh-CN" dirty="0" smtClean="0"/>
              <a:t>LSTM</a:t>
            </a:r>
            <a:r>
              <a:rPr lang="zh-CN" altLang="en-US" dirty="0" smtClean="0"/>
              <a:t>作为方法</a:t>
            </a:r>
            <a:endParaRPr lang="en-US" altLang="zh-CN" dirty="0" smtClean="0"/>
          </a:p>
          <a:p>
            <a:r>
              <a:rPr lang="zh-CN" altLang="en-US" dirty="0" smtClean="0"/>
              <a:t>分别再一次横向和纵向扩展行为判断</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21</a:t>
            </a:fld>
            <a:endParaRPr lang="zh-CN" altLang="en-US"/>
          </a:p>
        </p:txBody>
      </p:sp>
    </p:spTree>
    <p:extLst>
      <p:ext uri="{BB962C8B-B14F-4D97-AF65-F5344CB8AC3E}">
        <p14:creationId xmlns:p14="http://schemas.microsoft.com/office/powerpoint/2010/main" val="9062126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22</a:t>
            </a:fld>
            <a:endParaRPr lang="zh-CN" altLang="en-US"/>
          </a:p>
        </p:txBody>
      </p:sp>
    </p:spTree>
    <p:extLst>
      <p:ext uri="{BB962C8B-B14F-4D97-AF65-F5344CB8AC3E}">
        <p14:creationId xmlns:p14="http://schemas.microsoft.com/office/powerpoint/2010/main" val="3282631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3</a:t>
            </a:fld>
            <a:endParaRPr lang="zh-CN" altLang="en-US">
              <a:latin typeface="Arial"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这个毕业设计希望能够解决在每一基础设施的情况下难以进行室内空间定位的问题。</a:t>
            </a:r>
            <a:endParaRPr lang="en-US" altLang="zh-CN" dirty="0" smtClean="0"/>
          </a:p>
          <a:p>
            <a:r>
              <a:rPr lang="zh-CN" altLang="en-US" dirty="0" smtClean="0"/>
              <a:t>如图中展示了</a:t>
            </a:r>
            <a:r>
              <a:rPr lang="en-US" altLang="zh-CN" dirty="0" err="1" smtClean="0"/>
              <a:t>wifi</a:t>
            </a:r>
            <a:r>
              <a:rPr lang="zh-CN" altLang="en-US" dirty="0" smtClean="0"/>
              <a:t>定位和</a:t>
            </a:r>
            <a:r>
              <a:rPr lang="en-US" altLang="zh-CN" dirty="0" err="1" smtClean="0"/>
              <a:t>uwb</a:t>
            </a:r>
            <a:r>
              <a:rPr lang="zh-CN" altLang="en-US" dirty="0" smtClean="0"/>
              <a:t>等需要锚点定位的主要思路，这些需要基础设施的定位在如图的灾害情况下难以提供室内空间定位的服务。</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4</a:t>
            </a:fld>
            <a:endParaRPr lang="zh-CN" altLang="en-US"/>
          </a:p>
        </p:txBody>
      </p:sp>
    </p:spTree>
    <p:extLst>
      <p:ext uri="{BB962C8B-B14F-4D97-AF65-F5344CB8AC3E}">
        <p14:creationId xmlns:p14="http://schemas.microsoft.com/office/powerpoint/2010/main" val="25001720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smtClean="0"/>
              <a:t>传统的惯性导航定位是不需要基础设施的，但是因为基本思路为积分，非常依赖传感器精度，</a:t>
            </a:r>
            <a:endParaRPr lang="en-US" altLang="zh-CN" sz="1200" dirty="0" smtClean="0"/>
          </a:p>
          <a:p>
            <a:r>
              <a:rPr lang="zh-CN" altLang="en-US" sz="1200" dirty="0" smtClean="0"/>
              <a:t>所以很难应用到寻常人家</a:t>
            </a:r>
            <a:endParaRPr lang="en-US" altLang="zh-CN" sz="1200" dirty="0" smtClean="0"/>
          </a:p>
          <a:p>
            <a:endParaRPr lang="en-US" altLang="zh-CN" sz="1200" dirty="0" smtClean="0"/>
          </a:p>
          <a:p>
            <a:r>
              <a:rPr lang="zh-CN" altLang="en-US" sz="1200" dirty="0" smtClean="0"/>
              <a:t>本文使用</a:t>
            </a:r>
            <a:r>
              <a:rPr lang="zh-CN" altLang="en-US" sz="1200" dirty="0" smtClean="0">
                <a:solidFill>
                  <a:srgbClr val="FF0000"/>
                </a:solidFill>
              </a:rPr>
              <a:t>手机传感器</a:t>
            </a:r>
            <a:r>
              <a:rPr lang="zh-CN" altLang="en-US" sz="1200" dirty="0" smtClean="0"/>
              <a:t>进行定位，以</a:t>
            </a:r>
            <a:r>
              <a:rPr lang="zh-CN" altLang="en-US" sz="1200" dirty="0" smtClean="0">
                <a:solidFill>
                  <a:srgbClr val="FF0000"/>
                </a:solidFill>
              </a:rPr>
              <a:t>步行者航迹推算这种找规律的思路进行</a:t>
            </a:r>
            <a:r>
              <a:rPr lang="zh-CN" altLang="en-US" sz="1200" dirty="0" smtClean="0"/>
              <a:t>室内空间定位。</a:t>
            </a:r>
            <a:endParaRPr lang="en-US" altLang="zh-CN" sz="1200" dirty="0" smtClean="0"/>
          </a:p>
          <a:p>
            <a:endParaRPr lang="en-US" altLang="zh-CN" sz="1200" dirty="0" smtClean="0"/>
          </a:p>
          <a:p>
            <a:r>
              <a:rPr lang="zh-CN" altLang="en-US" sz="1200" dirty="0" smtClean="0"/>
              <a:t>步行者航位推算的核心思想如图所示，其实就是坐标的累加，在当前的位置叠加这一步的位移，最终得到新的坐标。</a:t>
            </a:r>
            <a:endParaRPr lang="en-US" altLang="zh-CN" sz="1200" dirty="0" smtClean="0"/>
          </a:p>
          <a:p>
            <a:r>
              <a:rPr lang="zh-CN" altLang="en-US" sz="1200" dirty="0" smtClean="0"/>
              <a:t>在本文实现的室内空间定位系统中可以直接看到这样的轨迹变化</a:t>
            </a:r>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5</a:t>
            </a:fld>
            <a:endParaRPr lang="zh-CN" altLang="en-US"/>
          </a:p>
        </p:txBody>
      </p:sp>
    </p:spTree>
    <p:extLst>
      <p:ext uri="{BB962C8B-B14F-4D97-AF65-F5344CB8AC3E}">
        <p14:creationId xmlns:p14="http://schemas.microsoft.com/office/powerpoint/2010/main" val="814212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步行者航位推算的核心思路很简单，但是在真实计算的时候仍然需要一个完整的计算流程。</a:t>
            </a:r>
            <a:endParaRPr lang="en-US" altLang="zh-CN" dirty="0" smtClean="0"/>
          </a:p>
          <a:p>
            <a:endParaRPr lang="en-US" altLang="zh-CN" dirty="0" smtClean="0"/>
          </a:p>
          <a:p>
            <a:r>
              <a:rPr lang="zh-CN" altLang="en-US" dirty="0" smtClean="0"/>
              <a:t>步行者航位推算的流程一般为</a:t>
            </a:r>
            <a:endParaRPr lang="en-US" altLang="zh-CN" dirty="0" smtClean="0"/>
          </a:p>
          <a:p>
            <a:r>
              <a:rPr lang="zh-CN" altLang="en-US" sz="1200" dirty="0" smtClean="0"/>
              <a:t>数据收集 数据滤波 步态分析 方向判定</a:t>
            </a:r>
            <a:r>
              <a:rPr lang="en-US" altLang="zh-CN" sz="1200" baseline="0" dirty="0" smtClean="0"/>
              <a:t> </a:t>
            </a:r>
            <a:r>
              <a:rPr lang="zh-CN" altLang="en-US" sz="1200" dirty="0" smtClean="0"/>
              <a:t>步长估计</a:t>
            </a:r>
            <a:r>
              <a:rPr lang="en-US" altLang="zh-CN" sz="1200" baseline="0" dirty="0" smtClean="0"/>
              <a:t> </a:t>
            </a:r>
            <a:r>
              <a:rPr lang="zh-CN" altLang="en-US" sz="1200" dirty="0" smtClean="0"/>
              <a:t>坐标计算</a:t>
            </a:r>
            <a:endParaRPr lang="en-US" altLang="zh-CN" sz="1200" dirty="0" smtClean="0"/>
          </a:p>
          <a:p>
            <a:r>
              <a:rPr lang="zh-CN" altLang="en-US" sz="1200" dirty="0" smtClean="0"/>
              <a:t>本文扩展了一下这个流程，变化为</a:t>
            </a:r>
            <a:endParaRPr lang="en-US" altLang="zh-CN" sz="1200" dirty="0" smtClean="0"/>
          </a:p>
          <a:p>
            <a:r>
              <a:rPr lang="zh-CN" altLang="en-US" sz="1200" dirty="0" smtClean="0"/>
              <a:t>数据收集</a:t>
            </a:r>
            <a:r>
              <a:rPr lang="en-US" altLang="zh-CN" sz="1200" baseline="0" dirty="0" smtClean="0"/>
              <a:t> </a:t>
            </a:r>
            <a:r>
              <a:rPr lang="zh-CN" altLang="en-US" sz="1200" dirty="0" smtClean="0"/>
              <a:t>数据滤波 </a:t>
            </a:r>
            <a:r>
              <a:rPr lang="zh-CN" altLang="en-US" sz="1200" dirty="0" smtClean="0">
                <a:solidFill>
                  <a:srgbClr val="FF0000"/>
                </a:solidFill>
              </a:rPr>
              <a:t>主轴选择</a:t>
            </a:r>
            <a:r>
              <a:rPr lang="en-US" altLang="zh-CN" sz="1200" baseline="0" dirty="0" smtClean="0">
                <a:solidFill>
                  <a:srgbClr val="FF0000"/>
                </a:solidFill>
              </a:rPr>
              <a:t> </a:t>
            </a:r>
            <a:r>
              <a:rPr lang="zh-CN" altLang="en-US" sz="1200" dirty="0" smtClean="0">
                <a:solidFill>
                  <a:srgbClr val="FF0000"/>
                </a:solidFill>
              </a:rPr>
              <a:t>步态分析 行为判断 </a:t>
            </a:r>
            <a:r>
              <a:rPr lang="zh-CN" altLang="en-US" sz="1200" dirty="0" smtClean="0"/>
              <a:t>方向判定 </a:t>
            </a:r>
            <a:r>
              <a:rPr lang="zh-CN" altLang="en-US" sz="1200" dirty="0" smtClean="0">
                <a:solidFill>
                  <a:srgbClr val="C00000"/>
                </a:solidFill>
              </a:rPr>
              <a:t>步长估计</a:t>
            </a:r>
            <a:r>
              <a:rPr lang="en-US" altLang="zh-CN" sz="1200" baseline="0" dirty="0" smtClean="0">
                <a:solidFill>
                  <a:srgbClr val="C00000"/>
                </a:solidFill>
              </a:rPr>
              <a:t> </a:t>
            </a:r>
            <a:r>
              <a:rPr lang="zh-CN" altLang="en-US" sz="1200" dirty="0" smtClean="0">
                <a:solidFill>
                  <a:srgbClr val="FF0000"/>
                </a:solidFill>
              </a:rPr>
              <a:t>纵向位移</a:t>
            </a:r>
            <a:r>
              <a:rPr lang="en-US" altLang="zh-CN" sz="1200" baseline="0" dirty="0" smtClean="0">
                <a:solidFill>
                  <a:srgbClr val="FF0000"/>
                </a:solidFill>
              </a:rPr>
              <a:t> </a:t>
            </a:r>
            <a:r>
              <a:rPr lang="zh-CN" altLang="en-US" sz="1200" dirty="0" smtClean="0"/>
              <a:t>坐标计算</a:t>
            </a:r>
            <a:endParaRPr lang="en-US" altLang="zh-CN" sz="1200" dirty="0" smtClean="0"/>
          </a:p>
          <a:p>
            <a:endParaRPr lang="en-US" altLang="zh-CN" sz="1200" dirty="0" smtClean="0"/>
          </a:p>
          <a:p>
            <a:r>
              <a:rPr lang="zh-CN" altLang="en-US" sz="1200" dirty="0" smtClean="0"/>
              <a:t>本文在实现机制上有了一些改变，在这里暂时给出每一个定位帧的流程如图所示</a:t>
            </a:r>
          </a:p>
          <a:p>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6</a:t>
            </a:fld>
            <a:endParaRPr lang="zh-CN" altLang="en-US"/>
          </a:p>
        </p:txBody>
      </p:sp>
    </p:spTree>
    <p:extLst>
      <p:ext uri="{BB962C8B-B14F-4D97-AF65-F5344CB8AC3E}">
        <p14:creationId xmlns:p14="http://schemas.microsoft.com/office/powerpoint/2010/main" val="37236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在介绍本文的内容之前首先先介绍一点前期的铺垫内容</a:t>
            </a:r>
            <a:endParaRPr lang="en-US" altLang="zh-CN" dirty="0" smtClean="0"/>
          </a:p>
          <a:p>
            <a:r>
              <a:rPr lang="zh-CN" altLang="en-US" dirty="0" smtClean="0"/>
              <a:t>本文室内空间定位使用的是以手机传感器作为数据源的，为此实现了一套完整的定位程序，呈现客户端</a:t>
            </a:r>
            <a:r>
              <a:rPr lang="en-US" altLang="zh-CN" dirty="0" smtClean="0"/>
              <a:t>/</a:t>
            </a:r>
            <a:r>
              <a:rPr lang="zh-CN" altLang="en-US" dirty="0" smtClean="0"/>
              <a:t>服务器的架构</a:t>
            </a:r>
            <a:endParaRPr lang="en-US" altLang="zh-CN" dirty="0" smtClean="0"/>
          </a:p>
          <a:p>
            <a:r>
              <a:rPr lang="zh-CN" altLang="en-US" dirty="0" smtClean="0"/>
              <a:t>在室内空间定位中需要的数据如上</a:t>
            </a:r>
            <a:endParaRPr lang="en-US" altLang="zh-CN" dirty="0" smtClean="0"/>
          </a:p>
          <a:p>
            <a:endParaRPr lang="en-US" altLang="zh-CN" dirty="0" smtClean="0"/>
          </a:p>
          <a:p>
            <a:r>
              <a:rPr lang="zh-CN" altLang="en-US" dirty="0" smtClean="0"/>
              <a:t>其中最重要数据的就是标红的部分</a:t>
            </a:r>
            <a:endParaRPr lang="en-US" altLang="zh-CN" dirty="0" smtClean="0"/>
          </a:p>
          <a:p>
            <a:r>
              <a:rPr lang="zh-CN" altLang="en-US" dirty="0" smtClean="0"/>
              <a:t>本文在计算的过程中额外提取的是呈现棕色的部分</a:t>
            </a:r>
            <a:endParaRPr lang="en-US" altLang="zh-CN" dirty="0" smtClean="0"/>
          </a:p>
          <a:p>
            <a:r>
              <a:rPr lang="zh-CN" altLang="en-US" dirty="0" smtClean="0"/>
              <a:t>此外如果手机有气压计等额外设备也可以用这些数据辅助定位（本文的手机中没有这些传感器所以没有使用）</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7</a:t>
            </a:fld>
            <a:endParaRPr lang="zh-CN" altLang="en-US"/>
          </a:p>
        </p:txBody>
      </p:sp>
    </p:spTree>
    <p:extLst>
      <p:ext uri="{BB962C8B-B14F-4D97-AF65-F5344CB8AC3E}">
        <p14:creationId xmlns:p14="http://schemas.microsoft.com/office/powerpoint/2010/main" val="3099570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8</a:t>
            </a:fld>
            <a:endParaRPr lang="zh-CN" altLang="en-US">
              <a:latin typeface="Arial"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接下来开始介绍本文的扩展的步态分析方法</a:t>
            </a:r>
            <a:endParaRPr lang="en-US" altLang="zh-CN" dirty="0" smtClean="0"/>
          </a:p>
          <a:p>
            <a:r>
              <a:rPr lang="zh-CN" altLang="en-US" dirty="0" smtClean="0"/>
              <a:t>扩展的步态分析分成了主轴选择、步态分析和行为判断三个组件</a:t>
            </a:r>
            <a:endParaRPr lang="en-US" altLang="zh-CN" dirty="0" smtClean="0"/>
          </a:p>
          <a:p>
            <a:r>
              <a:rPr lang="zh-CN" altLang="en-US" dirty="0" smtClean="0"/>
              <a:t>这是第一个组件主轴选择</a:t>
            </a:r>
            <a:endParaRPr lang="en-US" altLang="zh-CN" dirty="0" smtClean="0"/>
          </a:p>
          <a:p>
            <a:endParaRPr lang="en-US" altLang="zh-CN" dirty="0" smtClean="0"/>
          </a:p>
          <a:p>
            <a:r>
              <a:rPr lang="zh-CN" altLang="en-US" dirty="0" smtClean="0"/>
              <a:t>其实就是建立一条虚拟轴，以这个轴作为基础进行步态分析</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本文中以</a:t>
            </a:r>
            <a:r>
              <a:rPr lang="en-US" altLang="zh-CN" sz="1200" dirty="0" smtClean="0"/>
              <a:t>X</a:t>
            </a:r>
            <a:r>
              <a:rPr lang="zh-CN" altLang="en-US" sz="1200" dirty="0" smtClean="0"/>
              <a:t>轴</a:t>
            </a:r>
            <a:r>
              <a:rPr lang="en-US" altLang="zh-CN" sz="1200" dirty="0" smtClean="0"/>
              <a:t>    Y</a:t>
            </a:r>
            <a:r>
              <a:rPr lang="zh-CN" altLang="en-US" sz="1200" dirty="0" smtClean="0"/>
              <a:t>轴</a:t>
            </a:r>
            <a:r>
              <a:rPr lang="en-US" altLang="zh-CN" sz="1200" dirty="0" smtClean="0"/>
              <a:t>    Z</a:t>
            </a:r>
            <a:r>
              <a:rPr lang="zh-CN" altLang="en-US" sz="1200" dirty="0" smtClean="0"/>
              <a:t>轴    </a:t>
            </a:r>
            <a:r>
              <a:rPr lang="zh-CN" altLang="en-US" sz="1200" dirty="0" smtClean="0">
                <a:solidFill>
                  <a:srgbClr val="FF0000"/>
                </a:solidFill>
              </a:rPr>
              <a:t>总加速度</a:t>
            </a:r>
            <a:r>
              <a:rPr lang="en-US" altLang="zh-CN" sz="1200" dirty="0" smtClean="0">
                <a:solidFill>
                  <a:srgbClr val="FF0000"/>
                </a:solidFill>
              </a:rPr>
              <a:t>    </a:t>
            </a:r>
            <a:r>
              <a:rPr lang="zh-CN" altLang="en-US" sz="1200" dirty="0" smtClean="0">
                <a:solidFill>
                  <a:srgbClr val="C00000"/>
                </a:solidFill>
              </a:rPr>
              <a:t>最大方差作为主轴进行</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在这里罗列出来四种不移动方式的在本文中</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一般来说要找一个波形明显的来进行步态分析</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在实验中本文推荐用总加速度</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此外最大方差方法有的时候会有极好的波形，或许可以继续玩一玩</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9</a:t>
            </a:fld>
            <a:endParaRPr lang="zh-CN" altLang="en-US"/>
          </a:p>
        </p:txBody>
      </p:sp>
    </p:spTree>
    <p:extLst>
      <p:ext uri="{BB962C8B-B14F-4D97-AF65-F5344CB8AC3E}">
        <p14:creationId xmlns:p14="http://schemas.microsoft.com/office/powerpoint/2010/main" val="2594211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2018/12/14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2018/12/14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2018/12/14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2018/12/14</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image" Target="../media/image21.jpeg"/><Relationship Id="rId7"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4.jpg"/><Relationship Id="rId5" Type="http://schemas.openxmlformats.org/officeDocument/2006/relationships/image" Target="../media/image23.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32.png"/><Relationship Id="rId2"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23814" y="1581200"/>
            <a:ext cx="7704856" cy="1323439"/>
          </a:xfrm>
          <a:prstGeom prst="rect">
            <a:avLst/>
          </a:prstGeom>
          <a:noFill/>
        </p:spPr>
        <p:txBody>
          <a:bodyPr wrap="square" rtlCol="0">
            <a:spAutoFit/>
          </a:bodyPr>
          <a:lstStyle/>
          <a:p>
            <a:r>
              <a:rPr lang="zh-CN" altLang="zh-CN" sz="4000" dirty="0"/>
              <a:t>基于深度学习的惯性导航室内定位算法研究</a:t>
            </a:r>
            <a:endParaRPr lang="zh-CN" altLang="en-US" sz="4000" dirty="0"/>
          </a:p>
        </p:txBody>
      </p:sp>
      <p:sp>
        <p:nvSpPr>
          <p:cNvPr id="2" name="TextBox 1"/>
          <p:cNvSpPr txBox="1"/>
          <p:nvPr/>
        </p:nvSpPr>
        <p:spPr>
          <a:xfrm>
            <a:off x="5796136" y="4797152"/>
            <a:ext cx="2723823" cy="1200329"/>
          </a:xfrm>
          <a:prstGeom prst="rect">
            <a:avLst/>
          </a:prstGeom>
          <a:noFill/>
        </p:spPr>
        <p:txBody>
          <a:bodyPr wrap="none" rtlCol="0">
            <a:spAutoFit/>
          </a:bodyPr>
          <a:lstStyle/>
          <a:p>
            <a:pPr algn="r">
              <a:spcBef>
                <a:spcPct val="0"/>
              </a:spcBef>
            </a:pPr>
            <a:r>
              <a:rPr lang="zh-CN" altLang="en-US" dirty="0">
                <a:latin typeface="Arial" pitchFamily="34" charset="0"/>
              </a:rPr>
              <a:t>导师：邓庆绪 教授</a:t>
            </a:r>
            <a:endParaRPr lang="en-US" altLang="zh-CN" dirty="0">
              <a:latin typeface="Arial" pitchFamily="34" charset="0"/>
            </a:endParaRPr>
          </a:p>
          <a:p>
            <a:pPr algn="r">
              <a:spcBef>
                <a:spcPct val="0"/>
              </a:spcBef>
            </a:pPr>
            <a:r>
              <a:rPr lang="zh-CN" altLang="en-US" dirty="0">
                <a:latin typeface="Arial" pitchFamily="34" charset="0"/>
              </a:rPr>
              <a:t>报告人：付萌</a:t>
            </a:r>
            <a:endParaRPr lang="en-US" altLang="zh-CN" dirty="0">
              <a:latin typeface="Arial" pitchFamily="34" charset="0"/>
            </a:endParaRPr>
          </a:p>
          <a:p>
            <a:pPr algn="r">
              <a:spcBef>
                <a:spcPct val="0"/>
              </a:spcBef>
            </a:pPr>
            <a:r>
              <a:rPr lang="zh-CN" altLang="en-US" dirty="0">
                <a:latin typeface="Arial" pitchFamily="34" charset="0"/>
              </a:rPr>
              <a:t>学号：</a:t>
            </a:r>
            <a:r>
              <a:rPr lang="en-US" altLang="zh-CN" dirty="0">
                <a:latin typeface="Arial" pitchFamily="34" charset="0"/>
              </a:rPr>
              <a:t>1600929</a:t>
            </a:r>
          </a:p>
          <a:p>
            <a:pPr algn="r">
              <a:spcBef>
                <a:spcPct val="0"/>
              </a:spcBef>
            </a:pPr>
            <a:r>
              <a:rPr lang="zh-CN" altLang="en-US" dirty="0">
                <a:latin typeface="Arial" pitchFamily="34" charset="0"/>
              </a:rPr>
              <a:t>专业：计算机软件与</a:t>
            </a:r>
            <a:r>
              <a:rPr lang="zh-CN" altLang="en-US" dirty="0" smtClean="0">
                <a:latin typeface="Arial" pitchFamily="34" charset="0"/>
              </a:rPr>
              <a:t>理论</a:t>
            </a:r>
            <a:endParaRPr lang="en-US" altLang="zh-CN" dirty="0">
              <a:latin typeface="Arial" pitchFamily="34" charset="0"/>
            </a:endParaRPr>
          </a:p>
        </p:txBody>
      </p:sp>
    </p:spTree>
    <p:extLst>
      <p:ext uri="{BB962C8B-B14F-4D97-AF65-F5344CB8AC3E}">
        <p14:creationId xmlns:p14="http://schemas.microsoft.com/office/powerpoint/2010/main" val="3495404012"/>
      </p:ext>
    </p:extLst>
  </p:cSld>
  <p:clrMapOvr>
    <a:masterClrMapping/>
  </p:clrMapOvr>
  <mc:AlternateContent xmlns:mc="http://schemas.openxmlformats.org/markup-compatibility/2006" xmlns:p14="http://schemas.microsoft.com/office/powerpoint/2010/main">
    <mc:Choice Requires="p14">
      <p:transition spd="slow" p14:dur="2000" advTm="7081"/>
    </mc:Choice>
    <mc:Fallback xmlns="">
      <p:transition spd="slow" advTm="7081"/>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23694" y="48723"/>
            <a:ext cx="3193443" cy="369332"/>
          </a:xfrm>
          <a:prstGeom prst="rect">
            <a:avLst/>
          </a:prstGeom>
          <a:noFill/>
        </p:spPr>
        <p:txBody>
          <a:bodyPr wrap="square" rtlCol="0">
            <a:spAutoFit/>
          </a:bodyPr>
          <a:lstStyle/>
          <a:p>
            <a:r>
              <a:rPr lang="zh-CN" altLang="en-US" b="1" dirty="0"/>
              <a:t>扩展的步态分析</a:t>
            </a:r>
            <a:r>
              <a:rPr lang="en-US" altLang="zh-CN" b="1" dirty="0"/>
              <a:t>——</a:t>
            </a:r>
            <a:r>
              <a:rPr lang="zh-CN" altLang="en-US" b="1" dirty="0" smtClean="0"/>
              <a:t>步态分析</a:t>
            </a:r>
            <a:endParaRPr lang="zh-CN" altLang="en-US" b="1" dirty="0"/>
          </a:p>
        </p:txBody>
      </p:sp>
      <p:sp>
        <p:nvSpPr>
          <p:cNvPr id="4" name="矩形 3"/>
          <p:cNvSpPr/>
          <p:nvPr/>
        </p:nvSpPr>
        <p:spPr>
          <a:xfrm>
            <a:off x="296832" y="836712"/>
            <a:ext cx="8847165" cy="830997"/>
          </a:xfrm>
          <a:prstGeom prst="rect">
            <a:avLst/>
          </a:prstGeom>
        </p:spPr>
        <p:txBody>
          <a:bodyPr wrap="square">
            <a:spAutoFit/>
          </a:bodyPr>
          <a:lstStyle/>
          <a:p>
            <a:r>
              <a:rPr lang="zh-CN" altLang="zh-CN" sz="2400" dirty="0">
                <a:solidFill>
                  <a:srgbClr val="FF0000"/>
                </a:solidFill>
              </a:rPr>
              <a:t>峰值检测</a:t>
            </a:r>
            <a:r>
              <a:rPr lang="zh-CN" altLang="zh-CN" sz="2400" dirty="0" smtClean="0">
                <a:solidFill>
                  <a:srgbClr val="FF0000"/>
                </a:solidFill>
              </a:rPr>
              <a:t>方法</a:t>
            </a:r>
            <a:r>
              <a:rPr lang="en-US" altLang="zh-CN" sz="2400" dirty="0">
                <a:solidFill>
                  <a:srgbClr val="FF0000"/>
                </a:solidFill>
              </a:rPr>
              <a:t> </a:t>
            </a:r>
            <a:r>
              <a:rPr lang="en-US" altLang="zh-CN" sz="2400" dirty="0" smtClean="0">
                <a:solidFill>
                  <a:srgbClr val="FF0000"/>
                </a:solidFill>
              </a:rPr>
              <a:t>   </a:t>
            </a:r>
            <a:r>
              <a:rPr lang="zh-CN" altLang="zh-CN" sz="2400" dirty="0" smtClean="0"/>
              <a:t>峰谷</a:t>
            </a:r>
            <a:r>
              <a:rPr lang="zh-CN" altLang="zh-CN" sz="2400" dirty="0"/>
              <a:t>差值限定</a:t>
            </a:r>
            <a:r>
              <a:rPr lang="zh-CN" altLang="zh-CN" sz="2400" dirty="0" smtClean="0"/>
              <a:t>法</a:t>
            </a:r>
            <a:r>
              <a:rPr lang="en-US" altLang="zh-CN" sz="2400" dirty="0"/>
              <a:t> </a:t>
            </a:r>
            <a:r>
              <a:rPr lang="en-US" altLang="zh-CN" sz="2400" dirty="0" smtClean="0"/>
              <a:t>   </a:t>
            </a:r>
            <a:r>
              <a:rPr lang="zh-CN" altLang="zh-CN" sz="2400" dirty="0" smtClean="0"/>
              <a:t>两</a:t>
            </a:r>
            <a:r>
              <a:rPr lang="zh-CN" altLang="zh-CN" sz="2400" dirty="0"/>
              <a:t>次峰谷</a:t>
            </a:r>
            <a:r>
              <a:rPr lang="zh-CN" altLang="zh-CN" sz="2400" dirty="0" smtClean="0"/>
              <a:t>法</a:t>
            </a:r>
            <a:r>
              <a:rPr lang="en-US" altLang="zh-CN" sz="2400" dirty="0"/>
              <a:t> </a:t>
            </a:r>
            <a:r>
              <a:rPr lang="en-US" altLang="zh-CN" sz="2400" dirty="0" smtClean="0"/>
              <a:t>   </a:t>
            </a:r>
            <a:r>
              <a:rPr lang="zh-CN" altLang="zh-CN" sz="2400" dirty="0" smtClean="0"/>
              <a:t>零</a:t>
            </a:r>
            <a:r>
              <a:rPr lang="zh-CN" altLang="zh-CN" sz="2400" dirty="0"/>
              <a:t>点交叉</a:t>
            </a:r>
            <a:r>
              <a:rPr lang="zh-CN" altLang="zh-CN" sz="2400" dirty="0" smtClean="0"/>
              <a:t>方法</a:t>
            </a:r>
            <a:endParaRPr lang="en-US" altLang="zh-CN" sz="2400" dirty="0" smtClean="0"/>
          </a:p>
          <a:p>
            <a:r>
              <a:rPr lang="zh-CN" altLang="zh-CN" sz="2400" dirty="0" smtClean="0">
                <a:solidFill>
                  <a:schemeClr val="accent6">
                    <a:lumMod val="50000"/>
                  </a:schemeClr>
                </a:solidFill>
              </a:rPr>
              <a:t>采样</a:t>
            </a:r>
            <a:r>
              <a:rPr lang="zh-CN" altLang="zh-CN" sz="2400" dirty="0">
                <a:solidFill>
                  <a:schemeClr val="accent6">
                    <a:lumMod val="50000"/>
                  </a:schemeClr>
                </a:solidFill>
              </a:rPr>
              <a:t>匹配</a:t>
            </a:r>
            <a:r>
              <a:rPr lang="zh-CN" altLang="zh-CN" sz="2400" dirty="0" smtClean="0">
                <a:solidFill>
                  <a:schemeClr val="accent6">
                    <a:lumMod val="50000"/>
                  </a:schemeClr>
                </a:solidFill>
              </a:rPr>
              <a:t>方法</a:t>
            </a:r>
            <a:endParaRPr lang="zh-CN" altLang="en-US" sz="2400" dirty="0">
              <a:solidFill>
                <a:schemeClr val="accent6">
                  <a:lumMod val="50000"/>
                </a:schemeClr>
              </a:solidFill>
            </a:endParaRPr>
          </a:p>
        </p:txBody>
      </p:sp>
      <p:pic>
        <p:nvPicPr>
          <p:cNvPr id="11" name="图片 10" descr="C:\Users\suck_dynasty\Desktop\参照-步态分析.png"/>
          <p:cNvPicPr/>
          <p:nvPr/>
        </p:nvPicPr>
        <p:blipFill>
          <a:blip r:embed="rId3">
            <a:extLst>
              <a:ext uri="{28A0092B-C50C-407E-A947-70E740481C1C}">
                <a14:useLocalDpi xmlns:a14="http://schemas.microsoft.com/office/drawing/2010/main" val="0"/>
              </a:ext>
            </a:extLst>
          </a:blip>
          <a:srcRect/>
          <a:stretch>
            <a:fillRect/>
          </a:stretch>
        </p:blipFill>
        <p:spPr bwMode="auto">
          <a:xfrm>
            <a:off x="4720415" y="2159320"/>
            <a:ext cx="4082528" cy="2160240"/>
          </a:xfrm>
          <a:prstGeom prst="rect">
            <a:avLst/>
          </a:prstGeom>
          <a:noFill/>
          <a:ln>
            <a:noFill/>
          </a:ln>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006" y="2204864"/>
            <a:ext cx="4111081" cy="21750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507732" y="6218148"/>
            <a:ext cx="823908" cy="523220"/>
          </a:xfrm>
          <a:prstGeom prst="rect">
            <a:avLst/>
          </a:prstGeom>
          <a:noFill/>
        </p:spPr>
        <p:txBody>
          <a:bodyPr wrap="square" rtlCol="0">
            <a:spAutoFit/>
          </a:bodyPr>
          <a:lstStyle/>
          <a:p>
            <a:r>
              <a:rPr lang="en-US" altLang="zh-CN" sz="2800" b="1" dirty="0" smtClean="0"/>
              <a:t>8</a:t>
            </a:r>
            <a:endParaRPr lang="zh-CN" altLang="en-US" sz="2800" b="1" dirty="0"/>
          </a:p>
        </p:txBody>
      </p:sp>
      <p:sp>
        <p:nvSpPr>
          <p:cNvPr id="10" name="矩形 9"/>
          <p:cNvSpPr/>
          <p:nvPr/>
        </p:nvSpPr>
        <p:spPr>
          <a:xfrm>
            <a:off x="296832" y="5123735"/>
            <a:ext cx="9459097" cy="461665"/>
          </a:xfrm>
          <a:prstGeom prst="rect">
            <a:avLst/>
          </a:prstGeom>
        </p:spPr>
        <p:txBody>
          <a:bodyPr wrap="square">
            <a:spAutoFit/>
          </a:bodyPr>
          <a:lstStyle/>
          <a:p>
            <a:r>
              <a:rPr lang="zh-CN" altLang="en-US" sz="2400" dirty="0" smtClean="0">
                <a:solidFill>
                  <a:srgbClr val="FF0000"/>
                </a:solidFill>
              </a:rPr>
              <a:t>选择峰值检测方法作为步态分析方法效果为佳</a:t>
            </a:r>
            <a:endParaRPr lang="zh-CN" altLang="en-US" sz="2400" dirty="0">
              <a:solidFill>
                <a:srgbClr val="C00000"/>
              </a:solidFill>
            </a:endParaRPr>
          </a:p>
        </p:txBody>
      </p:sp>
    </p:spTree>
    <p:extLst>
      <p:ext uri="{BB962C8B-B14F-4D97-AF65-F5344CB8AC3E}">
        <p14:creationId xmlns:p14="http://schemas.microsoft.com/office/powerpoint/2010/main" val="266262598"/>
      </p:ext>
    </p:extLst>
  </p:cSld>
  <p:clrMapOvr>
    <a:masterClrMapping/>
  </p:clrMapOvr>
  <mc:AlternateContent xmlns:mc="http://schemas.openxmlformats.org/markup-compatibility/2006" xmlns:p14="http://schemas.microsoft.com/office/powerpoint/2010/main">
    <mc:Choice Requires="p14">
      <p:transition spd="slow" p14:dur="2000" advTm="52234"/>
    </mc:Choice>
    <mc:Fallback xmlns="">
      <p:transition spd="slow" advTm="52234"/>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240348" y="46036"/>
            <a:ext cx="3384376" cy="369332"/>
          </a:xfrm>
          <a:prstGeom prst="rect">
            <a:avLst/>
          </a:prstGeom>
          <a:noFill/>
        </p:spPr>
        <p:txBody>
          <a:bodyPr wrap="square" rtlCol="0">
            <a:spAutoFit/>
          </a:bodyPr>
          <a:lstStyle/>
          <a:p>
            <a:r>
              <a:rPr lang="zh-CN" altLang="en-US" b="1" dirty="0"/>
              <a:t>扩展的步态分析</a:t>
            </a:r>
            <a:r>
              <a:rPr lang="en-US" altLang="zh-CN" b="1" dirty="0"/>
              <a:t>——</a:t>
            </a:r>
            <a:r>
              <a:rPr lang="zh-CN" altLang="en-US" b="1" dirty="0" smtClean="0"/>
              <a:t>行为判断</a:t>
            </a:r>
            <a:endParaRPr lang="zh-CN" altLang="en-US" b="1" dirty="0"/>
          </a:p>
        </p:txBody>
      </p:sp>
      <p:sp>
        <p:nvSpPr>
          <p:cNvPr id="3" name="TextBox 2"/>
          <p:cNvSpPr txBox="1"/>
          <p:nvPr/>
        </p:nvSpPr>
        <p:spPr>
          <a:xfrm>
            <a:off x="928422" y="1844824"/>
            <a:ext cx="7416824" cy="2769989"/>
          </a:xfrm>
          <a:prstGeom prst="rect">
            <a:avLst/>
          </a:prstGeom>
          <a:noFill/>
        </p:spPr>
        <p:txBody>
          <a:bodyPr wrap="square" rtlCol="0">
            <a:spAutoFit/>
          </a:bodyPr>
          <a:lstStyle/>
          <a:p>
            <a:r>
              <a:rPr lang="zh-CN" altLang="en-US" sz="2400" dirty="0" smtClean="0"/>
              <a:t>基础版本：</a:t>
            </a:r>
            <a:endParaRPr lang="en-US" altLang="zh-CN" sz="2400" dirty="0" smtClean="0"/>
          </a:p>
          <a:p>
            <a:r>
              <a:rPr lang="zh-CN" altLang="en-US" sz="2400" dirty="0" smtClean="0"/>
              <a:t>阈值判断 </a:t>
            </a:r>
            <a:endParaRPr lang="en-US" altLang="zh-CN" sz="2400" dirty="0" smtClean="0"/>
          </a:p>
          <a:p>
            <a:r>
              <a:rPr lang="zh-CN" altLang="en-US" sz="2400" dirty="0" smtClean="0"/>
              <a:t>方差判断                                           长短期记忆网络</a:t>
            </a:r>
            <a:endParaRPr lang="en-US" altLang="zh-CN" sz="2400" dirty="0" smtClean="0"/>
          </a:p>
          <a:p>
            <a:r>
              <a:rPr lang="zh-CN" altLang="en-US" sz="2400" dirty="0" smtClean="0"/>
              <a:t>有限状态机判断</a:t>
            </a:r>
            <a:endParaRPr lang="en-US" altLang="zh-CN" sz="2400" dirty="0" smtClean="0"/>
          </a:p>
          <a:p>
            <a:r>
              <a:rPr lang="en-US" altLang="zh-CN" sz="2400" dirty="0" smtClean="0"/>
              <a:t>……</a:t>
            </a:r>
            <a:endParaRPr lang="en-US" altLang="zh-CN" sz="2400" dirty="0"/>
          </a:p>
          <a:p>
            <a:endParaRPr lang="en-US" altLang="zh-CN" dirty="0" smtClean="0"/>
          </a:p>
          <a:p>
            <a:endParaRPr lang="en-US" altLang="zh-CN" dirty="0"/>
          </a:p>
          <a:p>
            <a:endParaRPr lang="en-US" altLang="zh-CN" dirty="0" smtClean="0"/>
          </a:p>
        </p:txBody>
      </p:sp>
      <p:sp>
        <p:nvSpPr>
          <p:cNvPr id="5" name="TextBox 4"/>
          <p:cNvSpPr txBox="1"/>
          <p:nvPr/>
        </p:nvSpPr>
        <p:spPr>
          <a:xfrm>
            <a:off x="411068" y="890895"/>
            <a:ext cx="8352928" cy="461665"/>
          </a:xfrm>
          <a:prstGeom prst="rect">
            <a:avLst/>
          </a:prstGeom>
          <a:noFill/>
        </p:spPr>
        <p:txBody>
          <a:bodyPr wrap="square" rtlCol="0">
            <a:spAutoFit/>
          </a:bodyPr>
          <a:lstStyle/>
          <a:p>
            <a:r>
              <a:rPr lang="zh-CN" altLang="en-US" sz="2400" dirty="0" smtClean="0"/>
              <a:t>使用包含重要信息的小集合行人行为的进一步分类</a:t>
            </a:r>
            <a:endParaRPr lang="zh-CN" altLang="en-US" sz="2400" dirty="0"/>
          </a:p>
        </p:txBody>
      </p:sp>
      <p:sp>
        <p:nvSpPr>
          <p:cNvPr id="9" name="下箭头 8"/>
          <p:cNvSpPr/>
          <p:nvPr/>
        </p:nvSpPr>
        <p:spPr>
          <a:xfrm rot="16200000">
            <a:off x="4118170" y="2289132"/>
            <a:ext cx="298182" cy="9746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9</a:t>
            </a:r>
            <a:endParaRPr lang="zh-CN" altLang="en-US" sz="2800" b="1" dirty="0"/>
          </a:p>
        </p:txBody>
      </p:sp>
      <p:pic>
        <p:nvPicPr>
          <p:cNvPr id="1027" name="Picture 3" descr="C:\Users\suck_dynasty\Desktop\LSTM分类.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958" y="4644360"/>
            <a:ext cx="8684083" cy="753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7519381"/>
      </p:ext>
    </p:extLst>
  </p:cSld>
  <p:clrMapOvr>
    <a:masterClrMapping/>
  </p:clrMapOvr>
  <mc:AlternateContent xmlns:mc="http://schemas.openxmlformats.org/markup-compatibility/2006" xmlns:p14="http://schemas.microsoft.com/office/powerpoint/2010/main">
    <mc:Choice Requires="p14">
      <p:transition spd="slow" p14:dur="2000" advTm="83082"/>
    </mc:Choice>
    <mc:Fallback xmlns="">
      <p:transition spd="slow" advTm="83082"/>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704366" y="32957"/>
            <a:ext cx="4601849" cy="369332"/>
          </a:xfrm>
          <a:prstGeom prst="rect">
            <a:avLst/>
          </a:prstGeom>
          <a:noFill/>
        </p:spPr>
        <p:txBody>
          <a:bodyPr wrap="square" rtlCol="0">
            <a:spAutoFit/>
          </a:bodyPr>
          <a:lstStyle/>
          <a:p>
            <a:r>
              <a:rPr lang="zh-CN" altLang="en-US" b="1" dirty="0"/>
              <a:t>基于深度</a:t>
            </a:r>
            <a:r>
              <a:rPr lang="zh-CN" altLang="en-US" b="1" dirty="0" smtClean="0"/>
              <a:t>学习的行为判断</a:t>
            </a:r>
            <a:r>
              <a:rPr lang="en-US" altLang="zh-CN" b="1" dirty="0" smtClean="0"/>
              <a:t>——</a:t>
            </a:r>
            <a:r>
              <a:rPr lang="zh-CN" altLang="en-US" b="1" dirty="0" smtClean="0"/>
              <a:t>方法演化</a:t>
            </a:r>
            <a:endParaRPr lang="zh-CN" altLang="en-US" b="1" dirty="0"/>
          </a:p>
        </p:txBody>
      </p:sp>
      <p:sp>
        <p:nvSpPr>
          <p:cNvPr id="3" name="TextBox 2"/>
          <p:cNvSpPr txBox="1"/>
          <p:nvPr/>
        </p:nvSpPr>
        <p:spPr>
          <a:xfrm>
            <a:off x="1212788" y="835782"/>
            <a:ext cx="4073095" cy="2215991"/>
          </a:xfrm>
          <a:prstGeom prst="rect">
            <a:avLst/>
          </a:prstGeom>
          <a:noFill/>
        </p:spPr>
        <p:txBody>
          <a:bodyPr wrap="square" rtlCol="0">
            <a:spAutoFit/>
          </a:bodyPr>
          <a:lstStyle/>
          <a:p>
            <a:r>
              <a:rPr lang="zh-CN" altLang="en-US" sz="2400" dirty="0">
                <a:sym typeface="Wingdings" panose="05000000000000000000" pitchFamily="2" charset="2"/>
              </a:rPr>
              <a:t>水平</a:t>
            </a:r>
            <a:r>
              <a:rPr lang="zh-CN" altLang="en-US" sz="2400" dirty="0" smtClean="0">
                <a:sym typeface="Wingdings" panose="05000000000000000000" pitchFamily="2" charset="2"/>
              </a:rPr>
              <a:t>移动</a:t>
            </a:r>
            <a:endParaRPr lang="en-US" altLang="zh-CN" sz="2400" dirty="0" smtClean="0">
              <a:sym typeface="Wingdings" panose="05000000000000000000" pitchFamily="2" charset="2"/>
            </a:endParaRPr>
          </a:p>
          <a:p>
            <a:r>
              <a:rPr lang="zh-CN" altLang="en-US" sz="2400" dirty="0" smtClean="0">
                <a:sym typeface="Wingdings" panose="05000000000000000000" pitchFamily="2" charset="2"/>
              </a:rPr>
              <a:t>向上移动</a:t>
            </a:r>
            <a:endParaRPr lang="en-US" altLang="zh-CN" sz="2400" dirty="0" smtClean="0">
              <a:sym typeface="Wingdings" panose="05000000000000000000" pitchFamily="2" charset="2"/>
            </a:endParaRPr>
          </a:p>
          <a:p>
            <a:r>
              <a:rPr lang="zh-CN" altLang="en-US" sz="2400" dirty="0" smtClean="0">
                <a:sym typeface="Wingdings" panose="05000000000000000000" pitchFamily="2" charset="2"/>
              </a:rPr>
              <a:t>向下</a:t>
            </a:r>
            <a:r>
              <a:rPr lang="zh-CN" altLang="en-US" sz="2400" dirty="0">
                <a:sym typeface="Wingdings" panose="05000000000000000000" pitchFamily="2" charset="2"/>
              </a:rPr>
              <a:t>移动</a:t>
            </a:r>
            <a:endParaRPr lang="en-US" altLang="zh-CN" sz="2400" dirty="0">
              <a:sym typeface="Wingdings" panose="05000000000000000000" pitchFamily="2" charset="2"/>
            </a:endParaRPr>
          </a:p>
          <a:p>
            <a:r>
              <a:rPr lang="zh-CN" altLang="en-US" sz="2400" dirty="0">
                <a:sym typeface="Wingdings" panose="05000000000000000000" pitchFamily="2" charset="2"/>
              </a:rPr>
              <a:t>转弯在方向判定流程处理</a:t>
            </a:r>
            <a:endParaRPr lang="en-US" altLang="zh-CN" sz="2400" dirty="0">
              <a:sym typeface="Wingdings" panose="05000000000000000000" pitchFamily="2" charset="2"/>
            </a:endParaRPr>
          </a:p>
          <a:p>
            <a:r>
              <a:rPr lang="zh-CN" altLang="en-US" sz="2400" dirty="0">
                <a:sym typeface="Wingdings" panose="05000000000000000000" pitchFamily="2" charset="2"/>
              </a:rPr>
              <a:t>静止在步长估计流程处理</a:t>
            </a:r>
            <a:endParaRPr lang="en-US" altLang="zh-CN" sz="2400" dirty="0">
              <a:sym typeface="Wingdings" panose="05000000000000000000" pitchFamily="2" charset="2"/>
            </a:endParaRPr>
          </a:p>
          <a:p>
            <a:endParaRPr lang="zh-CN" altLang="en-US" dirty="0"/>
          </a:p>
        </p:txBody>
      </p:sp>
      <p:pic>
        <p:nvPicPr>
          <p:cNvPr id="4099" name="Picture 3" descr="C:\Users\suck_dynasty\Desktop\未标题-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1748" y="3420936"/>
            <a:ext cx="5040560" cy="24471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967539" y="3573016"/>
            <a:ext cx="2897043" cy="830997"/>
          </a:xfrm>
          <a:prstGeom prst="rect">
            <a:avLst/>
          </a:prstGeom>
          <a:noFill/>
        </p:spPr>
        <p:txBody>
          <a:bodyPr wrap="square" rtlCol="0">
            <a:spAutoFit/>
          </a:bodyPr>
          <a:lstStyle/>
          <a:p>
            <a:r>
              <a:rPr lang="zh-CN" altLang="en-US" sz="2400" dirty="0" smtClean="0"/>
              <a:t>目标类型 ：</a:t>
            </a:r>
            <a:endParaRPr lang="en-US" altLang="zh-CN" sz="2400" dirty="0" smtClean="0"/>
          </a:p>
          <a:p>
            <a:r>
              <a:rPr lang="zh-CN" altLang="en-US" sz="2400" dirty="0" smtClean="0"/>
              <a:t> </a:t>
            </a:r>
            <a:r>
              <a:rPr lang="en-US" altLang="zh-CN" sz="2400" dirty="0" smtClean="0"/>
              <a:t>(0, 1, 2) - 1</a:t>
            </a:r>
            <a:endParaRPr lang="zh-CN" altLang="en-US" sz="2400" dirty="0"/>
          </a:p>
        </p:txBody>
      </p:sp>
      <p:sp>
        <p:nvSpPr>
          <p:cNvPr id="6" name="TextBox 5"/>
          <p:cNvSpPr txBox="1"/>
          <p:nvPr/>
        </p:nvSpPr>
        <p:spPr>
          <a:xfrm>
            <a:off x="5982428" y="779024"/>
            <a:ext cx="2647573" cy="2308324"/>
          </a:xfrm>
          <a:prstGeom prst="rect">
            <a:avLst/>
          </a:prstGeom>
          <a:noFill/>
        </p:spPr>
        <p:txBody>
          <a:bodyPr wrap="square" rtlCol="0">
            <a:spAutoFit/>
          </a:bodyPr>
          <a:lstStyle/>
          <a:p>
            <a:r>
              <a:rPr lang="zh-CN" altLang="en-US" sz="2400" dirty="0" smtClean="0"/>
              <a:t>特征向量：</a:t>
            </a:r>
            <a:endParaRPr lang="en-US" altLang="zh-CN" sz="2400" dirty="0" smtClean="0"/>
          </a:p>
          <a:p>
            <a:r>
              <a:rPr lang="zh-CN" altLang="en-US" sz="2400" dirty="0" smtClean="0"/>
              <a:t>加速度三轴数据</a:t>
            </a:r>
            <a:endParaRPr lang="en-US" altLang="zh-CN" sz="2400" dirty="0" smtClean="0"/>
          </a:p>
          <a:p>
            <a:r>
              <a:rPr lang="zh-CN" altLang="en-US" sz="2400" dirty="0" smtClean="0"/>
              <a:t>陀螺仪三轴数据</a:t>
            </a:r>
            <a:endParaRPr lang="en-US" altLang="zh-CN" sz="2400" dirty="0" smtClean="0"/>
          </a:p>
          <a:p>
            <a:r>
              <a:rPr lang="zh-CN" altLang="en-US" sz="2400" dirty="0"/>
              <a:t>加速度</a:t>
            </a:r>
            <a:r>
              <a:rPr lang="zh-CN" altLang="en-US" sz="2400" dirty="0" smtClean="0"/>
              <a:t>方差</a:t>
            </a:r>
            <a:endParaRPr lang="en-US" altLang="zh-CN" sz="2400" dirty="0" smtClean="0"/>
          </a:p>
          <a:p>
            <a:r>
              <a:rPr lang="zh-CN" altLang="en-US" sz="2400" dirty="0" smtClean="0"/>
              <a:t>步频</a:t>
            </a:r>
            <a:endParaRPr lang="en-US" altLang="zh-CN" sz="2400" dirty="0" smtClean="0"/>
          </a:p>
          <a:p>
            <a:r>
              <a:rPr lang="en-US" altLang="zh-CN" sz="2400" dirty="0" smtClean="0"/>
              <a:t>……</a:t>
            </a:r>
            <a:endParaRPr lang="zh-CN" altLang="en-US" sz="2400" dirty="0"/>
          </a:p>
        </p:txBody>
      </p:sp>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10</a:t>
            </a:r>
            <a:endParaRPr lang="zh-CN" altLang="en-US" sz="2800" b="1" dirty="0"/>
          </a:p>
        </p:txBody>
      </p:sp>
      <p:sp>
        <p:nvSpPr>
          <p:cNvPr id="15" name="左大括号 14"/>
          <p:cNvSpPr/>
          <p:nvPr/>
        </p:nvSpPr>
        <p:spPr>
          <a:xfrm>
            <a:off x="919686" y="961176"/>
            <a:ext cx="264110" cy="945711"/>
          </a:xfrm>
          <a:prstGeom prst="leftBrace">
            <a:avLst>
              <a:gd name="adj1" fmla="val 86954"/>
              <a:gd name="adj2" fmla="val 48524"/>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Tree>
    <p:extLst>
      <p:ext uri="{BB962C8B-B14F-4D97-AF65-F5344CB8AC3E}">
        <p14:creationId xmlns:p14="http://schemas.microsoft.com/office/powerpoint/2010/main" val="2816871062"/>
      </p:ext>
    </p:extLst>
  </p:cSld>
  <p:clrMapOvr>
    <a:masterClrMapping/>
  </p:clrMapOvr>
  <mc:AlternateContent xmlns:mc="http://schemas.openxmlformats.org/markup-compatibility/2006" xmlns:p14="http://schemas.microsoft.com/office/powerpoint/2010/main">
    <mc:Choice Requires="p14">
      <p:transition spd="slow" p14:dur="2000" advTm="39021"/>
    </mc:Choice>
    <mc:Fallback xmlns="">
      <p:transition spd="slow" advTm="39021"/>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339752" y="32957"/>
            <a:ext cx="6408712" cy="369332"/>
          </a:xfrm>
          <a:prstGeom prst="rect">
            <a:avLst/>
          </a:prstGeom>
          <a:noFill/>
        </p:spPr>
        <p:txBody>
          <a:bodyPr wrap="square" rtlCol="0">
            <a:spAutoFit/>
          </a:bodyPr>
          <a:lstStyle/>
          <a:p>
            <a:r>
              <a:rPr lang="zh-CN" altLang="en-US" b="1" dirty="0"/>
              <a:t>基于深度学习的行为判断</a:t>
            </a:r>
            <a:r>
              <a:rPr lang="en-US" altLang="zh-CN" b="1" dirty="0" smtClean="0"/>
              <a:t>——</a:t>
            </a:r>
            <a:r>
              <a:rPr lang="zh-CN" altLang="en-US" b="1" dirty="0" smtClean="0"/>
              <a:t>扩展</a:t>
            </a:r>
            <a:endParaRPr lang="zh-CN" altLang="en-US" b="1" dirty="0"/>
          </a:p>
        </p:txBody>
      </p:sp>
      <p:pic>
        <p:nvPicPr>
          <p:cNvPr id="12" name="图片 11"/>
          <p:cNvPicPr/>
          <p:nvPr/>
        </p:nvPicPr>
        <p:blipFill>
          <a:blip r:embed="rId3">
            <a:extLst>
              <a:ext uri="{28A0092B-C50C-407E-A947-70E740481C1C}">
                <a14:useLocalDpi xmlns:a14="http://schemas.microsoft.com/office/drawing/2010/main" val="0"/>
              </a:ext>
            </a:extLst>
          </a:blip>
          <a:stretch>
            <a:fillRect/>
          </a:stretch>
        </p:blipFill>
        <p:spPr>
          <a:xfrm>
            <a:off x="323528" y="1180496"/>
            <a:ext cx="4248472" cy="4840792"/>
          </a:xfrm>
          <a:prstGeom prst="rect">
            <a:avLst/>
          </a:prstGeom>
        </p:spPr>
      </p:pic>
      <p:sp>
        <p:nvSpPr>
          <p:cNvPr id="2" name="TextBox 1"/>
          <p:cNvSpPr txBox="1"/>
          <p:nvPr/>
        </p:nvSpPr>
        <p:spPr>
          <a:xfrm>
            <a:off x="323528" y="548680"/>
            <a:ext cx="7488832" cy="461665"/>
          </a:xfrm>
          <a:prstGeom prst="rect">
            <a:avLst/>
          </a:prstGeom>
          <a:noFill/>
        </p:spPr>
        <p:txBody>
          <a:bodyPr wrap="square" rtlCol="0">
            <a:spAutoFit/>
          </a:bodyPr>
          <a:lstStyle/>
          <a:p>
            <a:r>
              <a:rPr lang="en-US" altLang="zh-CN" sz="2400" dirty="0" smtClean="0"/>
              <a:t>0m</a:t>
            </a:r>
            <a:r>
              <a:rPr lang="zh-CN" altLang="en-US" sz="2400" dirty="0" smtClean="0"/>
              <a:t>步长</a:t>
            </a:r>
            <a:r>
              <a:rPr lang="en-US" altLang="zh-CN" sz="2400" dirty="0" smtClean="0"/>
              <a:t>           </a:t>
            </a:r>
            <a:r>
              <a:rPr lang="zh-CN" altLang="en-US" sz="2400" dirty="0" smtClean="0"/>
              <a:t>步长分档                   纵向位移的计算</a:t>
            </a:r>
            <a:endParaRPr lang="zh-CN" altLang="en-US" sz="2400" dirty="0"/>
          </a:p>
        </p:txBody>
      </p:sp>
      <p:sp>
        <p:nvSpPr>
          <p:cNvPr id="10" name="下箭头 9"/>
          <p:cNvSpPr/>
          <p:nvPr/>
        </p:nvSpPr>
        <p:spPr>
          <a:xfrm rot="16200000">
            <a:off x="1656173" y="506342"/>
            <a:ext cx="216023"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extBox 14"/>
          <p:cNvSpPr txBox="1"/>
          <p:nvPr/>
        </p:nvSpPr>
        <p:spPr>
          <a:xfrm>
            <a:off x="507732" y="6218148"/>
            <a:ext cx="823908" cy="523220"/>
          </a:xfrm>
          <a:prstGeom prst="rect">
            <a:avLst/>
          </a:prstGeom>
          <a:noFill/>
        </p:spPr>
        <p:txBody>
          <a:bodyPr wrap="square" rtlCol="0">
            <a:spAutoFit/>
          </a:bodyPr>
          <a:lstStyle/>
          <a:p>
            <a:r>
              <a:rPr lang="en-US" altLang="zh-CN" sz="2800" b="1" dirty="0" smtClean="0"/>
              <a:t>11</a:t>
            </a:r>
            <a:endParaRPr lang="zh-CN" altLang="en-US" sz="2800" b="1" dirty="0"/>
          </a:p>
        </p:txBody>
      </p:sp>
      <p:pic>
        <p:nvPicPr>
          <p:cNvPr id="16" name="图片 15"/>
          <p:cNvPicPr/>
          <p:nvPr/>
        </p:nvPicPr>
        <p:blipFill>
          <a:blip r:embed="rId4" cstate="print">
            <a:extLst>
              <a:ext uri="{28A0092B-C50C-407E-A947-70E740481C1C}">
                <a14:useLocalDpi xmlns:a14="http://schemas.microsoft.com/office/drawing/2010/main" val="0"/>
              </a:ext>
            </a:extLst>
          </a:blip>
          <a:stretch>
            <a:fillRect/>
          </a:stretch>
        </p:blipFill>
        <p:spPr>
          <a:xfrm>
            <a:off x="4680012" y="1010345"/>
            <a:ext cx="3816424" cy="2706687"/>
          </a:xfrm>
          <a:prstGeom prst="rect">
            <a:avLst/>
          </a:prstGeom>
        </p:spPr>
      </p:pic>
      <p:pic>
        <p:nvPicPr>
          <p:cNvPr id="17" name="Picture 4" descr="C:\Users\suck_dynasty\Desktop\图片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40052" y="3717032"/>
            <a:ext cx="4284476" cy="2954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749546"/>
      </p:ext>
    </p:extLst>
  </p:cSld>
  <p:clrMapOvr>
    <a:masterClrMapping/>
  </p:clrMapOvr>
  <mc:AlternateContent xmlns:mc="http://schemas.openxmlformats.org/markup-compatibility/2006" xmlns:p14="http://schemas.microsoft.com/office/powerpoint/2010/main">
    <mc:Choice Requires="p14">
      <p:transition spd="slow" p14:dur="2000" advTm="54420"/>
    </mc:Choice>
    <mc:Fallback xmlns="">
      <p:transition spd="slow" advTm="5442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584775"/>
          </a:xfrm>
          <a:prstGeom prst="rect">
            <a:avLst/>
          </a:prstGeom>
          <a:noFill/>
          <a:ln w="9525">
            <a:noFill/>
            <a:miter lim="800000"/>
          </a:ln>
        </p:spPr>
        <p:txBody>
          <a:bodyPr wrap="square">
            <a:spAutoFit/>
          </a:bodyPr>
          <a:lstStyle/>
          <a:p>
            <a:pPr algn="ctr">
              <a:defRPr/>
            </a:pPr>
            <a:r>
              <a:rPr lang="zh-CN" altLang="en-US" sz="3200" b="1" dirty="0">
                <a:latin typeface="+mn-ea"/>
              </a:rPr>
              <a:t>实验与实现</a:t>
            </a: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679892" cy="523220"/>
          </a:xfrm>
          <a:prstGeom prst="rect">
            <a:avLst/>
          </a:prstGeom>
          <a:noFill/>
        </p:spPr>
        <p:txBody>
          <a:bodyPr wrap="square" rtlCol="0">
            <a:spAutoFit/>
          </a:bodyPr>
          <a:lstStyle/>
          <a:p>
            <a:r>
              <a:rPr lang="en-US" altLang="zh-CN" sz="2800" b="1" dirty="0" smtClean="0"/>
              <a:t>12</a:t>
            </a:r>
            <a:endParaRPr lang="zh-CN" altLang="en-US" sz="2800" b="1" dirty="0"/>
          </a:p>
        </p:txBody>
      </p:sp>
    </p:spTree>
    <p:extLst>
      <p:ext uri="{BB962C8B-B14F-4D97-AF65-F5344CB8AC3E}">
        <p14:creationId xmlns:p14="http://schemas.microsoft.com/office/powerpoint/2010/main" val="1591276411"/>
      </p:ext>
    </p:extLst>
  </p:cSld>
  <p:clrMapOvr>
    <a:masterClrMapping/>
  </p:clrMapOvr>
  <p:transition advTm="4063"/>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275856" y="91499"/>
            <a:ext cx="3024336" cy="369332"/>
          </a:xfrm>
          <a:prstGeom prst="rect">
            <a:avLst/>
          </a:prstGeom>
          <a:noFill/>
        </p:spPr>
        <p:txBody>
          <a:bodyPr wrap="square" rtlCol="0">
            <a:spAutoFit/>
          </a:bodyPr>
          <a:lstStyle/>
          <a:p>
            <a:r>
              <a:rPr lang="zh-CN" altLang="en-US" b="1" dirty="0" smtClean="0"/>
              <a:t>实验与实现</a:t>
            </a:r>
            <a:r>
              <a:rPr lang="en-US" altLang="zh-CN" b="1" dirty="0" smtClean="0"/>
              <a:t>——</a:t>
            </a:r>
            <a:r>
              <a:rPr lang="zh-CN" altLang="en-US" b="1" dirty="0" smtClean="0"/>
              <a:t>实验系统</a:t>
            </a:r>
            <a:endParaRPr lang="zh-CN" altLang="en-US" b="1" dirty="0"/>
          </a:p>
        </p:txBody>
      </p:sp>
      <p:pic>
        <p:nvPicPr>
          <p:cNvPr id="12" name="图片 11" descr="C:\Users\suck_dynasty\Desktop\method.jpg"/>
          <p:cNvPicPr/>
          <p:nvPr/>
        </p:nvPicPr>
        <p:blipFill>
          <a:blip r:embed="rId3">
            <a:extLst>
              <a:ext uri="{28A0092B-C50C-407E-A947-70E740481C1C}">
                <a14:useLocalDpi xmlns:a14="http://schemas.microsoft.com/office/drawing/2010/main" val="0"/>
              </a:ext>
            </a:extLst>
          </a:blip>
          <a:srcRect/>
          <a:stretch>
            <a:fillRect/>
          </a:stretch>
        </p:blipFill>
        <p:spPr bwMode="auto">
          <a:xfrm>
            <a:off x="5167179" y="1484784"/>
            <a:ext cx="3365261" cy="2932931"/>
          </a:xfrm>
          <a:prstGeom prst="rect">
            <a:avLst/>
          </a:prstGeom>
          <a:noFill/>
          <a:ln>
            <a:noFill/>
          </a:ln>
        </p:spPr>
      </p:pic>
      <p:sp>
        <p:nvSpPr>
          <p:cNvPr id="4" name="TextBox 3"/>
          <p:cNvSpPr txBox="1"/>
          <p:nvPr/>
        </p:nvSpPr>
        <p:spPr>
          <a:xfrm>
            <a:off x="179512" y="653787"/>
            <a:ext cx="8856984" cy="830997"/>
          </a:xfrm>
          <a:prstGeom prst="rect">
            <a:avLst/>
          </a:prstGeom>
          <a:noFill/>
        </p:spPr>
        <p:txBody>
          <a:bodyPr wrap="square" rtlCol="0">
            <a:spAutoFit/>
          </a:bodyPr>
          <a:lstStyle/>
          <a:p>
            <a:r>
              <a:rPr lang="zh-CN" altLang="en-US" sz="2400" dirty="0" smtClean="0"/>
              <a:t>容纳</a:t>
            </a:r>
            <a:r>
              <a:rPr lang="en-US" altLang="zh-CN" sz="2400" dirty="0" smtClean="0"/>
              <a:t>472500</a:t>
            </a:r>
            <a:r>
              <a:rPr lang="zh-CN" altLang="zh-CN" sz="2400" dirty="0"/>
              <a:t>种流程方法组合</a:t>
            </a:r>
            <a:r>
              <a:rPr lang="zh-CN" altLang="zh-CN" sz="2400" dirty="0" smtClean="0"/>
              <a:t>方式</a:t>
            </a:r>
            <a:r>
              <a:rPr lang="zh-CN" altLang="en-US" sz="2400" dirty="0" smtClean="0"/>
              <a:t>的定位和实验系统，曾经</a:t>
            </a:r>
            <a:r>
              <a:rPr lang="zh-CN" altLang="en-US" sz="2400" dirty="0"/>
              <a:t>在通用汽车、华晨宝马做过现场</a:t>
            </a:r>
            <a:r>
              <a:rPr lang="zh-CN" altLang="en-US" sz="2400" dirty="0" smtClean="0"/>
              <a:t>演示。</a:t>
            </a:r>
            <a:endParaRPr lang="zh-CN" altLang="en-US" sz="2400" dirty="0"/>
          </a:p>
        </p:txBody>
      </p:sp>
      <p:pic>
        <p:nvPicPr>
          <p:cNvPr id="7" name="图片 6" descr="C:\Users\suck_dynasty\Desktop\设定1.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77482" y="1484784"/>
            <a:ext cx="2197315" cy="2932931"/>
          </a:xfrm>
          <a:prstGeom prst="rect">
            <a:avLst/>
          </a:prstGeom>
          <a:noFill/>
          <a:ln>
            <a:noFill/>
          </a:ln>
        </p:spPr>
      </p:pic>
      <p:pic>
        <p:nvPicPr>
          <p:cNvPr id="8" name="图片 7" descr="C:\Users\suck_dynasty\Desktop\设定2.pn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11559" y="4417715"/>
            <a:ext cx="4563237" cy="1863591"/>
          </a:xfrm>
          <a:prstGeom prst="rect">
            <a:avLst/>
          </a:prstGeom>
          <a:noFill/>
          <a:ln>
            <a:noFill/>
          </a:ln>
        </p:spPr>
      </p:pic>
      <p:pic>
        <p:nvPicPr>
          <p:cNvPr id="9" name="图片 8"/>
          <p:cNvPicPr/>
          <p:nvPr/>
        </p:nvPicPr>
        <p:blipFill>
          <a:blip r:embed="rId6" cstate="print">
            <a:extLst>
              <a:ext uri="{28A0092B-C50C-407E-A947-70E740481C1C}">
                <a14:useLocalDpi xmlns:a14="http://schemas.microsoft.com/office/drawing/2010/main" val="0"/>
              </a:ext>
            </a:extLst>
          </a:blip>
          <a:stretch>
            <a:fillRect/>
          </a:stretch>
        </p:blipFill>
        <p:spPr>
          <a:xfrm>
            <a:off x="599537" y="1528778"/>
            <a:ext cx="2357722" cy="1469298"/>
          </a:xfrm>
          <a:prstGeom prst="rect">
            <a:avLst/>
          </a:prstGeom>
        </p:spPr>
      </p:pic>
      <p:pic>
        <p:nvPicPr>
          <p:cNvPr id="10" name="Picture 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9760" y="2998076"/>
            <a:ext cx="2357722" cy="1488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图片 10" descr="C:\Users\suck_dynasty\Desktop\saveData.jpg"/>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167179" y="4417715"/>
            <a:ext cx="3365261" cy="1863591"/>
          </a:xfrm>
          <a:prstGeom prst="rect">
            <a:avLst/>
          </a:prstGeom>
          <a:noFill/>
          <a:ln>
            <a:noFill/>
          </a:ln>
        </p:spPr>
      </p:pic>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13</a:t>
            </a:r>
            <a:endParaRPr lang="zh-CN" altLang="en-US" sz="2800" b="1" dirty="0"/>
          </a:p>
        </p:txBody>
      </p:sp>
    </p:spTree>
    <p:extLst>
      <p:ext uri="{BB962C8B-B14F-4D97-AF65-F5344CB8AC3E}">
        <p14:creationId xmlns:p14="http://schemas.microsoft.com/office/powerpoint/2010/main" val="1927189426"/>
      </p:ext>
    </p:extLst>
  </p:cSld>
  <p:clrMapOvr>
    <a:masterClrMapping/>
  </p:clrMapOvr>
  <mc:AlternateContent xmlns:mc="http://schemas.openxmlformats.org/markup-compatibility/2006" xmlns:p14="http://schemas.microsoft.com/office/powerpoint/2010/main">
    <mc:Choice Requires="p14">
      <p:transition spd="slow" p14:dur="2000" advTm="31109"/>
    </mc:Choice>
    <mc:Fallback xmlns="">
      <p:transition spd="slow" advTm="31109"/>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641273" y="32957"/>
            <a:ext cx="4832642"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持续步态分析机制</a:t>
            </a:r>
            <a:endParaRPr lang="zh-CN" altLang="en-US" b="1" dirty="0"/>
          </a:p>
        </p:txBody>
      </p:sp>
      <p:sp>
        <p:nvSpPr>
          <p:cNvPr id="8" name="TextBox 7"/>
          <p:cNvSpPr txBox="1"/>
          <p:nvPr/>
        </p:nvSpPr>
        <p:spPr>
          <a:xfrm>
            <a:off x="357215" y="1172651"/>
            <a:ext cx="3960440" cy="1200329"/>
          </a:xfrm>
          <a:prstGeom prst="rect">
            <a:avLst/>
          </a:prstGeom>
          <a:noFill/>
        </p:spPr>
        <p:txBody>
          <a:bodyPr wrap="square" rtlCol="0">
            <a:spAutoFit/>
          </a:bodyPr>
          <a:lstStyle/>
          <a:p>
            <a:r>
              <a:rPr lang="en-US" altLang="zh-CN" sz="2400" dirty="0">
                <a:solidFill>
                  <a:srgbClr val="FF0000"/>
                </a:solidFill>
              </a:rPr>
              <a:t>FIFO</a:t>
            </a:r>
            <a:r>
              <a:rPr lang="zh-CN" altLang="en-US" sz="2400" dirty="0" smtClean="0">
                <a:solidFill>
                  <a:srgbClr val="FF0000"/>
                </a:solidFill>
              </a:rPr>
              <a:t>缓冲区（一种滑动窗口）</a:t>
            </a:r>
            <a:endParaRPr lang="en-US" altLang="zh-CN" sz="2400" dirty="0" smtClean="0">
              <a:solidFill>
                <a:srgbClr val="FF0000"/>
              </a:solidFill>
            </a:endParaRPr>
          </a:p>
          <a:p>
            <a:r>
              <a:rPr lang="zh-CN" altLang="en-US" sz="2400" dirty="0" smtClean="0"/>
              <a:t>消除数据不完整的过程进行的持续计算</a:t>
            </a:r>
          </a:p>
        </p:txBody>
      </p:sp>
      <p:pic>
        <p:nvPicPr>
          <p:cNvPr id="6" name="Picture 2" descr="C:\Users\suck_dynasty\Desktop\答辩PPT以及其他资源\方法对比.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772816"/>
            <a:ext cx="4314217" cy="317889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07732" y="6218148"/>
            <a:ext cx="823908" cy="523220"/>
          </a:xfrm>
          <a:prstGeom prst="rect">
            <a:avLst/>
          </a:prstGeom>
          <a:noFill/>
        </p:spPr>
        <p:txBody>
          <a:bodyPr wrap="square" rtlCol="0">
            <a:spAutoFit/>
          </a:bodyPr>
          <a:lstStyle/>
          <a:p>
            <a:r>
              <a:rPr lang="en-US" altLang="zh-CN" sz="2800" b="1" dirty="0" smtClean="0"/>
              <a:t>14</a:t>
            </a:r>
            <a:endParaRPr lang="zh-CN" altLang="en-US" sz="2800" b="1" dirty="0"/>
          </a:p>
        </p:txBody>
      </p:sp>
      <p:pic>
        <p:nvPicPr>
          <p:cNvPr id="1026" name="Picture 2" descr="C:\Users\suck_dynasty\Desktop\加窗.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254" y="2730917"/>
            <a:ext cx="3562362" cy="2609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0459988"/>
      </p:ext>
    </p:extLst>
  </p:cSld>
  <p:clrMapOvr>
    <a:masterClrMapping/>
  </p:clrMapOvr>
  <mc:AlternateContent xmlns:mc="http://schemas.openxmlformats.org/markup-compatibility/2006" xmlns:p14="http://schemas.microsoft.com/office/powerpoint/2010/main">
    <mc:Choice Requires="p14">
      <p:transition spd="slow" p14:dur="2000" advTm="32788"/>
    </mc:Choice>
    <mc:Fallback xmlns="">
      <p:transition spd="slow" advTm="32788"/>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981919" y="6279"/>
            <a:ext cx="4656134"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步长估计</a:t>
            </a:r>
            <a:endParaRPr lang="zh-CN" altLang="en-US" dirty="0"/>
          </a:p>
        </p:txBody>
      </p:sp>
      <p:pic>
        <p:nvPicPr>
          <p:cNvPr id="15" name="图片 14" descr="C:\Users\suck_dynasty\Desktop\SL2.png"/>
          <p:cNvPicPr/>
          <p:nvPr/>
        </p:nvPicPr>
        <p:blipFill>
          <a:blip r:embed="rId4">
            <a:extLst>
              <a:ext uri="{28A0092B-C50C-407E-A947-70E740481C1C}">
                <a14:useLocalDpi xmlns:a14="http://schemas.microsoft.com/office/drawing/2010/main" val="0"/>
              </a:ext>
            </a:extLst>
          </a:blip>
          <a:srcRect/>
          <a:stretch>
            <a:fillRect/>
          </a:stretch>
        </p:blipFill>
        <p:spPr bwMode="auto">
          <a:xfrm>
            <a:off x="4525792" y="3796298"/>
            <a:ext cx="4600479" cy="2236604"/>
          </a:xfrm>
          <a:prstGeom prst="rect">
            <a:avLst/>
          </a:prstGeom>
          <a:noFill/>
          <a:ln>
            <a:noFill/>
          </a:ln>
        </p:spPr>
      </p:pic>
      <p:sp>
        <p:nvSpPr>
          <p:cNvPr id="6" name="TextBox 5"/>
          <p:cNvSpPr txBox="1"/>
          <p:nvPr/>
        </p:nvSpPr>
        <p:spPr>
          <a:xfrm>
            <a:off x="507732" y="6218148"/>
            <a:ext cx="823908" cy="523220"/>
          </a:xfrm>
          <a:prstGeom prst="rect">
            <a:avLst/>
          </a:prstGeom>
          <a:noFill/>
        </p:spPr>
        <p:txBody>
          <a:bodyPr wrap="square" rtlCol="0">
            <a:spAutoFit/>
          </a:bodyPr>
          <a:lstStyle/>
          <a:p>
            <a:r>
              <a:rPr lang="en-US" altLang="zh-CN" sz="2800" b="1" dirty="0" smtClean="0"/>
              <a:t>15</a:t>
            </a:r>
            <a:endParaRPr lang="zh-CN" altLang="en-US" sz="2800" b="1" dirty="0"/>
          </a:p>
        </p:txBody>
      </p:sp>
      <p:pic>
        <p:nvPicPr>
          <p:cNvPr id="7" name="图片 6" descr="C:\Users\suck_dynasty\Desktop\Filter2.png"/>
          <p:cNvPicPr/>
          <p:nvPr/>
        </p:nvPicPr>
        <p:blipFill>
          <a:blip r:embed="rId5">
            <a:extLst>
              <a:ext uri="{28A0092B-C50C-407E-A947-70E740481C1C}">
                <a14:useLocalDpi xmlns:a14="http://schemas.microsoft.com/office/drawing/2010/main" val="0"/>
              </a:ext>
            </a:extLst>
          </a:blip>
          <a:srcRect/>
          <a:stretch>
            <a:fillRect/>
          </a:stretch>
        </p:blipFill>
        <p:spPr bwMode="auto">
          <a:xfrm>
            <a:off x="63393" y="551167"/>
            <a:ext cx="4442223" cy="3024336"/>
          </a:xfrm>
          <a:prstGeom prst="rect">
            <a:avLst/>
          </a:prstGeom>
          <a:noFill/>
          <a:ln>
            <a:noFill/>
          </a:ln>
        </p:spPr>
      </p:pic>
      <p:pic>
        <p:nvPicPr>
          <p:cNvPr id="8" name="图片 7" descr="C:\Users\suck_dynasty\Desktop\stepDetection.png"/>
          <p:cNvPicPr/>
          <p:nvPr/>
        </p:nvPicPr>
        <p:blipFill>
          <a:blip r:embed="rId6">
            <a:extLst>
              <a:ext uri="{28A0092B-C50C-407E-A947-70E740481C1C}">
                <a14:useLocalDpi xmlns:a14="http://schemas.microsoft.com/office/drawing/2010/main" val="0"/>
              </a:ext>
            </a:extLst>
          </a:blip>
          <a:srcRect/>
          <a:stretch>
            <a:fillRect/>
          </a:stretch>
        </p:blipFill>
        <p:spPr bwMode="auto">
          <a:xfrm>
            <a:off x="4525792" y="538199"/>
            <a:ext cx="4600479" cy="3513854"/>
          </a:xfrm>
          <a:prstGeom prst="rect">
            <a:avLst/>
          </a:prstGeom>
          <a:noFill/>
          <a:ln>
            <a:noFill/>
          </a:ln>
        </p:spPr>
      </p:pic>
      <p:pic>
        <p:nvPicPr>
          <p:cNvPr id="9" name="图片 8" descr="C:\Users\suck_dynasty\Desktop\方向带单位.png"/>
          <p:cNvPicPr/>
          <p:nvPr/>
        </p:nvPicPr>
        <p:blipFill>
          <a:blip r:embed="rId7">
            <a:extLst>
              <a:ext uri="{28A0092B-C50C-407E-A947-70E740481C1C}">
                <a14:useLocalDpi xmlns:a14="http://schemas.microsoft.com/office/drawing/2010/main" val="0"/>
              </a:ext>
            </a:extLst>
          </a:blip>
          <a:srcRect/>
          <a:stretch>
            <a:fillRect/>
          </a:stretch>
        </p:blipFill>
        <p:spPr bwMode="auto">
          <a:xfrm>
            <a:off x="116497" y="3584631"/>
            <a:ext cx="4409295" cy="2448271"/>
          </a:xfrm>
          <a:prstGeom prst="rect">
            <a:avLst/>
          </a:prstGeom>
          <a:noFill/>
          <a:ln>
            <a:noFill/>
          </a:ln>
        </p:spPr>
      </p:pic>
    </p:spTree>
    <p:custDataLst>
      <p:tags r:id="rId1"/>
    </p:custDataLst>
    <p:extLst>
      <p:ext uri="{BB962C8B-B14F-4D97-AF65-F5344CB8AC3E}">
        <p14:creationId xmlns:p14="http://schemas.microsoft.com/office/powerpoint/2010/main" val="934717889"/>
      </p:ext>
    </p:extLst>
  </p:cSld>
  <p:clrMapOvr>
    <a:masterClrMapping/>
  </p:clrMapOvr>
  <mc:AlternateContent xmlns:mc="http://schemas.openxmlformats.org/markup-compatibility/2006" xmlns:p14="http://schemas.microsoft.com/office/powerpoint/2010/main">
    <mc:Choice Requires="p14">
      <p:transition spd="slow" p14:dur="2000" advTm="19451"/>
    </mc:Choice>
    <mc:Fallback xmlns="">
      <p:transition spd="slow" advTm="19451"/>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491880" y="0"/>
            <a:ext cx="3024336"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定位实验</a:t>
            </a:r>
            <a:endParaRPr lang="zh-CN" altLang="en-US" b="1" dirty="0"/>
          </a:p>
        </p:txBody>
      </p:sp>
      <p:pic>
        <p:nvPicPr>
          <p:cNvPr id="7" name="图片 6" descr="C:\Users\suck_dynasty\Desktop\在一个屋子里各个方向走二十六步-201711161023.png"/>
          <p:cNvPicPr/>
          <p:nvPr/>
        </p:nvPicPr>
        <p:blipFill>
          <a:blip r:embed="rId3">
            <a:extLst>
              <a:ext uri="{28A0092B-C50C-407E-A947-70E740481C1C}">
                <a14:useLocalDpi xmlns:a14="http://schemas.microsoft.com/office/drawing/2010/main" val="0"/>
              </a:ext>
            </a:extLst>
          </a:blip>
          <a:srcRect/>
          <a:stretch>
            <a:fillRect/>
          </a:stretch>
        </p:blipFill>
        <p:spPr bwMode="auto">
          <a:xfrm>
            <a:off x="669256" y="578614"/>
            <a:ext cx="4334792" cy="3066409"/>
          </a:xfrm>
          <a:prstGeom prst="rect">
            <a:avLst/>
          </a:prstGeom>
          <a:noFill/>
          <a:ln>
            <a:noFill/>
          </a:ln>
        </p:spPr>
      </p:pic>
      <p:sp>
        <p:nvSpPr>
          <p:cNvPr id="2" name="TextBox 1"/>
          <p:cNvSpPr txBox="1"/>
          <p:nvPr/>
        </p:nvSpPr>
        <p:spPr>
          <a:xfrm>
            <a:off x="385101" y="3683500"/>
            <a:ext cx="4834971" cy="2308324"/>
          </a:xfrm>
          <a:prstGeom prst="rect">
            <a:avLst/>
          </a:prstGeom>
          <a:noFill/>
        </p:spPr>
        <p:txBody>
          <a:bodyPr wrap="square" rtlCol="0">
            <a:spAutoFit/>
          </a:bodyPr>
          <a:lstStyle/>
          <a:p>
            <a:r>
              <a:rPr lang="zh-CN" altLang="en-US" sz="2400" dirty="0" smtClean="0"/>
              <a:t>环形移动实验</a:t>
            </a:r>
            <a:endParaRPr lang="en-US" altLang="zh-CN" sz="2400" dirty="0" smtClean="0"/>
          </a:p>
          <a:p>
            <a:r>
              <a:rPr lang="zh-CN" altLang="en-US" sz="2400" dirty="0" smtClean="0"/>
              <a:t>累积误差占</a:t>
            </a:r>
            <a:r>
              <a:rPr lang="en-US" altLang="zh-CN" sz="2400" dirty="0" smtClean="0"/>
              <a:t>3.3%</a:t>
            </a:r>
          </a:p>
          <a:p>
            <a:r>
              <a:rPr lang="zh-CN" altLang="en-US" sz="2400" dirty="0" smtClean="0"/>
              <a:t>因转向导致的累积误差占</a:t>
            </a:r>
            <a:r>
              <a:rPr lang="en-US" altLang="zh-CN" sz="2400" dirty="0" smtClean="0"/>
              <a:t>1.6%</a:t>
            </a:r>
          </a:p>
          <a:p>
            <a:endParaRPr lang="en-US" altLang="zh-CN" sz="2400" dirty="0" smtClean="0"/>
          </a:p>
          <a:p>
            <a:r>
              <a:rPr lang="zh-CN" altLang="en-US" sz="2400" dirty="0" smtClean="0"/>
              <a:t>转向偏移解决经验方法</a:t>
            </a:r>
            <a:r>
              <a:rPr lang="zh-CN" altLang="en-US" sz="2400" dirty="0"/>
              <a:t>：</a:t>
            </a:r>
            <a:endParaRPr lang="en-US" altLang="zh-CN" sz="2400" dirty="0"/>
          </a:p>
          <a:p>
            <a:r>
              <a:rPr lang="zh-CN" altLang="en-US" sz="2400" dirty="0" smtClean="0"/>
              <a:t>转向超过</a:t>
            </a:r>
            <a:r>
              <a:rPr lang="en-US" altLang="zh-CN" sz="2400" dirty="0" smtClean="0">
                <a:solidFill>
                  <a:srgbClr val="FF0000"/>
                </a:solidFill>
              </a:rPr>
              <a:t>60</a:t>
            </a:r>
            <a:r>
              <a:rPr lang="zh-CN" altLang="en-US" sz="2400" dirty="0" smtClean="0"/>
              <a:t>度这</a:t>
            </a:r>
            <a:r>
              <a:rPr lang="zh-CN" altLang="en-US" sz="2400" dirty="0"/>
              <a:t>一</a:t>
            </a:r>
            <a:r>
              <a:rPr lang="zh-CN" altLang="en-US" sz="2400" dirty="0" smtClean="0"/>
              <a:t>步步</a:t>
            </a:r>
            <a:r>
              <a:rPr lang="zh-CN" altLang="en-US" sz="2400" dirty="0"/>
              <a:t>长</a:t>
            </a:r>
            <a:r>
              <a:rPr lang="zh-CN" altLang="en-US" sz="2400" dirty="0" smtClean="0"/>
              <a:t>缩减</a:t>
            </a:r>
            <a:r>
              <a:rPr lang="en-US" altLang="zh-CN" sz="2400" dirty="0">
                <a:solidFill>
                  <a:srgbClr val="FF0000"/>
                </a:solidFill>
              </a:rPr>
              <a:t>60</a:t>
            </a:r>
            <a:r>
              <a:rPr lang="en-US" altLang="zh-CN" sz="2400" dirty="0" smtClean="0">
                <a:solidFill>
                  <a:srgbClr val="FF0000"/>
                </a:solidFill>
              </a:rPr>
              <a:t>%</a:t>
            </a:r>
            <a:endParaRPr lang="zh-CN" altLang="en-US" sz="2400" dirty="0">
              <a:solidFill>
                <a:srgbClr val="FF0000"/>
              </a:solidFill>
            </a:endParaRPr>
          </a:p>
        </p:txBody>
      </p:sp>
      <p:pic>
        <p:nvPicPr>
          <p:cNvPr id="9" name="图片 8" descr="C:\Users\suck_dynasty\Desktop\往复行走实验.png"/>
          <p:cNvPicPr/>
          <p:nvPr/>
        </p:nvPicPr>
        <p:blipFill>
          <a:blip r:embed="rId4">
            <a:extLst>
              <a:ext uri="{28A0092B-C50C-407E-A947-70E740481C1C}">
                <a14:useLocalDpi xmlns:a14="http://schemas.microsoft.com/office/drawing/2010/main" val="0"/>
              </a:ext>
            </a:extLst>
          </a:blip>
          <a:srcRect/>
          <a:stretch>
            <a:fillRect/>
          </a:stretch>
        </p:blipFill>
        <p:spPr bwMode="auto">
          <a:xfrm>
            <a:off x="5220072" y="559134"/>
            <a:ext cx="3240360" cy="2725850"/>
          </a:xfrm>
          <a:prstGeom prst="rect">
            <a:avLst/>
          </a:prstGeom>
          <a:noFill/>
          <a:ln>
            <a:noFill/>
          </a:ln>
        </p:spPr>
      </p:pic>
      <p:pic>
        <p:nvPicPr>
          <p:cNvPr id="10" name="图片 9" descr="C:\Users\suck_dynasty\Desktop\turningOffset.png"/>
          <p:cNvPicPr/>
          <p:nvPr/>
        </p:nvPicPr>
        <p:blipFill>
          <a:blip r:embed="rId5">
            <a:extLst>
              <a:ext uri="{28A0092B-C50C-407E-A947-70E740481C1C}">
                <a14:useLocalDpi xmlns:a14="http://schemas.microsoft.com/office/drawing/2010/main" val="0"/>
              </a:ext>
            </a:extLst>
          </a:blip>
          <a:srcRect/>
          <a:stretch>
            <a:fillRect/>
          </a:stretch>
        </p:blipFill>
        <p:spPr bwMode="auto">
          <a:xfrm>
            <a:off x="5220072" y="3415354"/>
            <a:ext cx="3240360" cy="2677942"/>
          </a:xfrm>
          <a:prstGeom prst="rect">
            <a:avLst/>
          </a:prstGeom>
          <a:noFill/>
          <a:ln>
            <a:noFill/>
          </a:ln>
        </p:spPr>
      </p:pic>
      <p:sp>
        <p:nvSpPr>
          <p:cNvPr id="8" name="TextBox 7"/>
          <p:cNvSpPr txBox="1"/>
          <p:nvPr/>
        </p:nvSpPr>
        <p:spPr>
          <a:xfrm>
            <a:off x="507732" y="6218148"/>
            <a:ext cx="823908" cy="523220"/>
          </a:xfrm>
          <a:prstGeom prst="rect">
            <a:avLst/>
          </a:prstGeom>
          <a:noFill/>
        </p:spPr>
        <p:txBody>
          <a:bodyPr wrap="square" rtlCol="0">
            <a:spAutoFit/>
          </a:bodyPr>
          <a:lstStyle/>
          <a:p>
            <a:r>
              <a:rPr lang="en-US" altLang="zh-CN" sz="2800" b="1" dirty="0" smtClean="0"/>
              <a:t>16</a:t>
            </a:r>
            <a:endParaRPr lang="zh-CN" altLang="en-US" sz="2800" b="1" dirty="0"/>
          </a:p>
        </p:txBody>
      </p:sp>
    </p:spTree>
    <p:extLst>
      <p:ext uri="{BB962C8B-B14F-4D97-AF65-F5344CB8AC3E}">
        <p14:creationId xmlns:p14="http://schemas.microsoft.com/office/powerpoint/2010/main" val="3152143264"/>
      </p:ext>
    </p:extLst>
  </p:cSld>
  <p:clrMapOvr>
    <a:masterClrMapping/>
  </p:clrMapOvr>
  <mc:AlternateContent xmlns:mc="http://schemas.openxmlformats.org/markup-compatibility/2006" xmlns:p14="http://schemas.microsoft.com/office/powerpoint/2010/main">
    <mc:Choice Requires="p14">
      <p:transition spd="slow" p14:dur="2000" advTm="27982"/>
    </mc:Choice>
    <mc:Fallback xmlns="">
      <p:transition spd="slow" advTm="27982"/>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31840" y="45720"/>
            <a:ext cx="3600400"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行为判断实验</a:t>
            </a:r>
            <a:endParaRPr lang="zh-CN" altLang="en-US" b="1" dirty="0"/>
          </a:p>
        </p:txBody>
      </p:sp>
      <p:graphicFrame>
        <p:nvGraphicFramePr>
          <p:cNvPr id="2" name="表格 1"/>
          <p:cNvGraphicFramePr>
            <a:graphicFrameLocks noGrp="1"/>
          </p:cNvGraphicFramePr>
          <p:nvPr>
            <p:extLst>
              <p:ext uri="{D42A27DB-BD31-4B8C-83A1-F6EECF244321}">
                <p14:modId xmlns:p14="http://schemas.microsoft.com/office/powerpoint/2010/main" val="3046043024"/>
              </p:ext>
            </p:extLst>
          </p:nvPr>
        </p:nvGraphicFramePr>
        <p:xfrm>
          <a:off x="5076056" y="704455"/>
          <a:ext cx="3888432" cy="5466257"/>
        </p:xfrm>
        <a:graphic>
          <a:graphicData uri="http://schemas.openxmlformats.org/drawingml/2006/table">
            <a:tbl>
              <a:tblPr firstRow="1" firstCol="1" bandRow="1">
                <a:tableStyleId>{5C22544A-7EE6-4342-B048-85BDC9FD1C3A}</a:tableStyleId>
              </a:tblPr>
              <a:tblGrid>
                <a:gridCol w="2613384"/>
                <a:gridCol w="1275048"/>
              </a:tblGrid>
              <a:tr h="795841">
                <a:tc>
                  <a:txBody>
                    <a:bodyPr/>
                    <a:lstStyle/>
                    <a:p>
                      <a:pPr indent="355600" algn="l">
                        <a:lnSpc>
                          <a:spcPts val="1700"/>
                        </a:lnSpc>
                        <a:spcAft>
                          <a:spcPts val="0"/>
                        </a:spcAft>
                      </a:pPr>
                      <a:r>
                        <a:rPr lang="en-US" sz="1050" kern="100" dirty="0">
                          <a:solidFill>
                            <a:schemeClr val="tx1"/>
                          </a:solidFill>
                          <a:effectLst/>
                        </a:rPr>
                        <a:t>         </a:t>
                      </a:r>
                      <a:r>
                        <a:rPr lang="zh-CN" sz="1050" kern="100" dirty="0">
                          <a:solidFill>
                            <a:schemeClr val="tx1"/>
                          </a:solidFill>
                          <a:effectLst/>
                        </a:rPr>
                        <a:t>特征向量</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zh-CN" sz="1050" kern="100" dirty="0" smtClean="0">
                          <a:solidFill>
                            <a:schemeClr val="tx1"/>
                          </a:solidFill>
                          <a:effectLst/>
                        </a:rPr>
                        <a:t>准确率</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363317">
                <a:tc>
                  <a:txBody>
                    <a:bodyPr/>
                    <a:lstStyle/>
                    <a:p>
                      <a:pPr indent="355600" algn="l">
                        <a:lnSpc>
                          <a:spcPts val="1700"/>
                        </a:lnSpc>
                        <a:spcAft>
                          <a:spcPts val="0"/>
                        </a:spcAft>
                      </a:pP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0.03%</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a:solidFill>
                            <a:schemeClr val="tx1"/>
                          </a:solidFill>
                          <a:effectLst/>
                        </a:rPr>
                        <a:t>23.42%</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步频</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a:solidFill>
                            <a:schemeClr val="tx1"/>
                          </a:solidFill>
                          <a:effectLst/>
                        </a:rPr>
                        <a:t>23.43%</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629033">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51.56%</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54.68%</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56.25%</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步频</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62.52%</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a:solidFill>
                            <a:schemeClr val="tx1"/>
                          </a:solidFill>
                          <a:effectLst/>
                        </a:rPr>
                        <a:t>加速度</a:t>
                      </a:r>
                      <a:r>
                        <a:rPr lang="en-US" sz="1050" kern="100">
                          <a:solidFill>
                            <a:schemeClr val="tx1"/>
                          </a:solidFill>
                          <a:effectLst/>
                        </a:rPr>
                        <a:t>+</a:t>
                      </a:r>
                      <a:r>
                        <a:rPr lang="zh-CN" sz="1050" kern="100">
                          <a:solidFill>
                            <a:schemeClr val="tx1"/>
                          </a:solidFill>
                          <a:effectLst/>
                        </a:rPr>
                        <a:t>陀螺仪</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82.81%</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a:solidFill>
                            <a:schemeClr val="tx1"/>
                          </a:solidFill>
                          <a:effectLst/>
                        </a:rPr>
                        <a:t>加速度</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100.00%</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6147" name="Picture 3" descr="C:\Users\suck_dynasty\Desktop\未标题-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524" y="687288"/>
            <a:ext cx="4753524" cy="555002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07732" y="6218148"/>
            <a:ext cx="823908" cy="523220"/>
          </a:xfrm>
          <a:prstGeom prst="rect">
            <a:avLst/>
          </a:prstGeom>
          <a:noFill/>
        </p:spPr>
        <p:txBody>
          <a:bodyPr wrap="square" rtlCol="0">
            <a:spAutoFit/>
          </a:bodyPr>
          <a:lstStyle/>
          <a:p>
            <a:r>
              <a:rPr lang="en-US" altLang="zh-CN" sz="2800" b="1" dirty="0" smtClean="0"/>
              <a:t>17</a:t>
            </a:r>
            <a:endParaRPr lang="zh-CN" altLang="en-US" sz="2800" b="1" dirty="0"/>
          </a:p>
        </p:txBody>
      </p:sp>
    </p:spTree>
    <p:extLst>
      <p:ext uri="{BB962C8B-B14F-4D97-AF65-F5344CB8AC3E}">
        <p14:creationId xmlns:p14="http://schemas.microsoft.com/office/powerpoint/2010/main" val="1869185325"/>
      </p:ext>
    </p:extLst>
  </p:cSld>
  <p:clrMapOvr>
    <a:masterClrMapping/>
  </p:clrMapOvr>
  <mc:AlternateContent xmlns:mc="http://schemas.openxmlformats.org/markup-compatibility/2006" xmlns:p14="http://schemas.microsoft.com/office/powerpoint/2010/main">
    <mc:Choice Requires="p14">
      <p:transition spd="slow" p14:dur="2000" advTm="24035"/>
    </mc:Choice>
    <mc:Fallback xmlns="">
      <p:transition spd="slow" advTm="24035"/>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899592" y="1340768"/>
            <a:ext cx="7272808" cy="5016758"/>
          </a:xfrm>
          <a:prstGeom prst="rect">
            <a:avLst/>
          </a:prstGeom>
          <a:noFill/>
          <a:ln w="9525">
            <a:noFill/>
            <a:miter lim="800000"/>
          </a:ln>
        </p:spPr>
        <p:txBody>
          <a:bodyPr wrap="square">
            <a:spAutoFit/>
          </a:bodyPr>
          <a:lstStyle/>
          <a:p>
            <a:pPr algn="ctr">
              <a:defRPr/>
            </a:pPr>
            <a:r>
              <a:rPr lang="zh-CN" altLang="en-US" sz="3200" b="1" dirty="0">
                <a:latin typeface="+mn-ea"/>
              </a:rPr>
              <a:t>研究背景、定位方案与流程方法</a:t>
            </a:r>
            <a:endParaRPr lang="en-US" altLang="zh-CN" sz="3200" b="1" dirty="0">
              <a:latin typeface="+mn-ea"/>
            </a:endParaRPr>
          </a:p>
          <a:p>
            <a:pPr algn="ctr" eaLnBrk="1" hangingPunct="1">
              <a:defRPr/>
            </a:pPr>
            <a:endParaRPr lang="en-US" altLang="zh-CN" sz="3200" dirty="0" smtClean="0">
              <a:latin typeface="+mn-ea"/>
              <a:ea typeface="+mn-ea"/>
            </a:endParaRPr>
          </a:p>
          <a:p>
            <a:pPr algn="ctr">
              <a:defRPr/>
            </a:pPr>
            <a:r>
              <a:rPr lang="zh-CN" altLang="en-US" sz="3200" b="1" dirty="0" smtClean="0">
                <a:latin typeface="+mn-ea"/>
              </a:rPr>
              <a:t>步态</a:t>
            </a:r>
            <a:r>
              <a:rPr lang="zh-CN" altLang="en-US" sz="3200" b="1" dirty="0">
                <a:latin typeface="+mn-ea"/>
              </a:rPr>
              <a:t>分析与行为判断</a:t>
            </a:r>
            <a:endParaRPr lang="en-US" altLang="zh-CN" sz="3200" b="1" dirty="0">
              <a:latin typeface="+mn-ea"/>
            </a:endParaRPr>
          </a:p>
          <a:p>
            <a:pPr algn="ctr">
              <a:defRPr/>
            </a:pPr>
            <a:endParaRPr lang="en-US" altLang="zh-CN" sz="3200" dirty="0" smtClean="0">
              <a:latin typeface="+mn-ea"/>
            </a:endParaRPr>
          </a:p>
          <a:p>
            <a:pPr algn="ctr">
              <a:defRPr/>
            </a:pPr>
            <a:r>
              <a:rPr lang="zh-CN" altLang="en-US" sz="3200" b="1" dirty="0">
                <a:latin typeface="+mn-ea"/>
              </a:rPr>
              <a:t>实验与实现</a:t>
            </a:r>
          </a:p>
          <a:p>
            <a:pPr algn="ctr">
              <a:defRPr/>
            </a:pPr>
            <a:endParaRPr lang="zh-CN" altLang="en-US" sz="3200" dirty="0">
              <a:latin typeface="+mn-ea"/>
            </a:endParaRPr>
          </a:p>
          <a:p>
            <a:pPr algn="ctr">
              <a:defRPr/>
            </a:pPr>
            <a:r>
              <a:rPr lang="zh-CN" altLang="en-US" sz="3200" b="1" dirty="0">
                <a:latin typeface="+mn-ea"/>
              </a:rPr>
              <a:t>总结与展望</a:t>
            </a:r>
          </a:p>
          <a:p>
            <a:pPr>
              <a:defRPr/>
            </a:pPr>
            <a:endParaRPr lang="zh-CN" altLang="en-US" sz="3200" dirty="0">
              <a:latin typeface="+mn-ea"/>
            </a:endParaRPr>
          </a:p>
          <a:p>
            <a:pPr>
              <a:defRPr/>
            </a:pPr>
            <a:endParaRPr lang="zh-CN" altLang="en-US" sz="3200" dirty="0">
              <a:latin typeface="+mn-ea"/>
            </a:endParaRPr>
          </a:p>
          <a:p>
            <a:pPr eaLnBrk="1" hangingPunct="1">
              <a:defRPr/>
            </a:pPr>
            <a:endParaRPr lang="zh-CN" altLang="en-US" sz="3200"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1</a:t>
            </a:r>
            <a:endParaRPr lang="zh-CN" altLang="en-US" sz="2800" b="1" dirty="0"/>
          </a:p>
        </p:txBody>
      </p:sp>
    </p:spTree>
    <p:extLst>
      <p:ext uri="{BB962C8B-B14F-4D97-AF65-F5344CB8AC3E}">
        <p14:creationId xmlns:p14="http://schemas.microsoft.com/office/powerpoint/2010/main" val="2071712922"/>
      </p:ext>
    </p:extLst>
  </p:cSld>
  <p:clrMapOvr>
    <a:masterClrMapping/>
  </p:clrMapOvr>
  <p:transition advTm="5201"/>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584775"/>
          </a:xfrm>
          <a:prstGeom prst="rect">
            <a:avLst/>
          </a:prstGeom>
          <a:noFill/>
          <a:ln w="9525">
            <a:noFill/>
            <a:miter lim="800000"/>
          </a:ln>
        </p:spPr>
        <p:txBody>
          <a:bodyPr wrap="square">
            <a:spAutoFit/>
          </a:bodyPr>
          <a:lstStyle/>
          <a:p>
            <a:pPr algn="ctr">
              <a:defRPr/>
            </a:pPr>
            <a:r>
              <a:rPr lang="zh-CN" altLang="en-US" sz="3200" b="1" dirty="0" smtClean="0">
                <a:latin typeface="+mn-ea"/>
                <a:ea typeface="+mn-ea"/>
              </a:rPr>
              <a:t>总结与展望</a:t>
            </a:r>
            <a:endParaRPr lang="zh-CN" altLang="en-US" sz="3200" b="1"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751900" cy="523220"/>
          </a:xfrm>
          <a:prstGeom prst="rect">
            <a:avLst/>
          </a:prstGeom>
          <a:noFill/>
        </p:spPr>
        <p:txBody>
          <a:bodyPr wrap="square" rtlCol="0">
            <a:spAutoFit/>
          </a:bodyPr>
          <a:lstStyle/>
          <a:p>
            <a:r>
              <a:rPr lang="en-US" altLang="zh-CN" sz="2800" b="1" dirty="0" smtClean="0"/>
              <a:t>18</a:t>
            </a:r>
            <a:endParaRPr lang="zh-CN" altLang="en-US" sz="2800" b="1" dirty="0"/>
          </a:p>
        </p:txBody>
      </p:sp>
    </p:spTree>
    <p:extLst>
      <p:ext uri="{BB962C8B-B14F-4D97-AF65-F5344CB8AC3E}">
        <p14:creationId xmlns:p14="http://schemas.microsoft.com/office/powerpoint/2010/main" val="3841285366"/>
      </p:ext>
    </p:extLst>
  </p:cSld>
  <p:clrMapOvr>
    <a:masterClrMapping/>
  </p:clrMapOvr>
  <p:transition advTm="1242"/>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4067944" y="32957"/>
            <a:ext cx="3024336" cy="369332"/>
          </a:xfrm>
          <a:prstGeom prst="rect">
            <a:avLst/>
          </a:prstGeom>
          <a:noFill/>
        </p:spPr>
        <p:txBody>
          <a:bodyPr wrap="square" rtlCol="0">
            <a:spAutoFit/>
          </a:bodyPr>
          <a:lstStyle/>
          <a:p>
            <a:r>
              <a:rPr lang="zh-CN" altLang="en-US" b="1" dirty="0" smtClean="0"/>
              <a:t>总结与展望</a:t>
            </a:r>
            <a:endParaRPr lang="zh-CN" altLang="en-US" b="1" dirty="0"/>
          </a:p>
        </p:txBody>
      </p:sp>
      <p:sp>
        <p:nvSpPr>
          <p:cNvPr id="5" name="TextBox 4"/>
          <p:cNvSpPr txBox="1"/>
          <p:nvPr/>
        </p:nvSpPr>
        <p:spPr>
          <a:xfrm>
            <a:off x="507732" y="6218148"/>
            <a:ext cx="823908" cy="523220"/>
          </a:xfrm>
          <a:prstGeom prst="rect">
            <a:avLst/>
          </a:prstGeom>
          <a:noFill/>
        </p:spPr>
        <p:txBody>
          <a:bodyPr wrap="square" rtlCol="0">
            <a:spAutoFit/>
          </a:bodyPr>
          <a:lstStyle/>
          <a:p>
            <a:r>
              <a:rPr lang="en-US" altLang="zh-CN" sz="2800" b="1" dirty="0" smtClean="0"/>
              <a:t>19</a:t>
            </a:r>
            <a:endParaRPr lang="zh-CN" altLang="en-US" sz="2800" b="1" dirty="0"/>
          </a:p>
        </p:txBody>
      </p:sp>
      <p:sp>
        <p:nvSpPr>
          <p:cNvPr id="4" name="TextBox 3"/>
          <p:cNvSpPr txBox="1"/>
          <p:nvPr/>
        </p:nvSpPr>
        <p:spPr>
          <a:xfrm>
            <a:off x="1087805" y="1050700"/>
            <a:ext cx="7217218" cy="2677656"/>
          </a:xfrm>
          <a:prstGeom prst="rect">
            <a:avLst/>
          </a:prstGeom>
          <a:noFill/>
        </p:spPr>
        <p:txBody>
          <a:bodyPr wrap="square" rtlCol="0">
            <a:spAutoFit/>
          </a:bodyPr>
          <a:lstStyle/>
          <a:p>
            <a:r>
              <a:rPr lang="zh-CN" altLang="en-US" sz="2400" dirty="0" smtClean="0"/>
              <a:t>完整的</a:t>
            </a:r>
            <a:r>
              <a:rPr lang="zh-CN" altLang="en-US" sz="2400" dirty="0"/>
              <a:t>步行者航迹推算</a:t>
            </a:r>
            <a:r>
              <a:rPr lang="zh-CN" altLang="en-US" sz="2400" dirty="0" smtClean="0"/>
              <a:t>室内空间定位流程</a:t>
            </a:r>
            <a:r>
              <a:rPr lang="en-US" altLang="zh-CN" sz="2400" dirty="0" smtClean="0"/>
              <a:t>+</a:t>
            </a:r>
            <a:r>
              <a:rPr lang="zh-CN" altLang="en-US" sz="2400" dirty="0" smtClean="0"/>
              <a:t>实现方法</a:t>
            </a:r>
            <a:endParaRPr lang="en-US" altLang="zh-CN" sz="2400" dirty="0" smtClean="0"/>
          </a:p>
          <a:p>
            <a:r>
              <a:rPr lang="zh-CN" altLang="en-US" sz="2400" dirty="0" smtClean="0"/>
              <a:t>步态分析            </a:t>
            </a:r>
            <a:r>
              <a:rPr lang="zh-CN" altLang="zh-CN" sz="2400" dirty="0" smtClean="0"/>
              <a:t>主轴选择</a:t>
            </a:r>
            <a:r>
              <a:rPr lang="en-US" altLang="zh-CN" sz="2400" dirty="0" smtClean="0"/>
              <a:t>+</a:t>
            </a:r>
            <a:r>
              <a:rPr lang="zh-CN" altLang="zh-CN" sz="2400" dirty="0" smtClean="0"/>
              <a:t>步态分析</a:t>
            </a:r>
            <a:r>
              <a:rPr lang="en-US" altLang="zh-CN" sz="2400" dirty="0" smtClean="0"/>
              <a:t>+</a:t>
            </a:r>
            <a:r>
              <a:rPr lang="zh-CN" altLang="zh-CN" sz="2400" dirty="0" smtClean="0"/>
              <a:t>行为判断</a:t>
            </a:r>
            <a:endParaRPr lang="en-US" altLang="zh-CN" sz="2400" dirty="0" smtClean="0"/>
          </a:p>
          <a:p>
            <a:r>
              <a:rPr lang="zh-CN" altLang="en-US" sz="2400" dirty="0" smtClean="0"/>
              <a:t>行为判断            行为判断</a:t>
            </a:r>
            <a:r>
              <a:rPr lang="en-US" altLang="zh-CN" sz="2400" dirty="0" smtClean="0"/>
              <a:t>+LSTM</a:t>
            </a:r>
          </a:p>
          <a:p>
            <a:r>
              <a:rPr lang="zh-CN" altLang="en-US" sz="2400" dirty="0" smtClean="0"/>
              <a:t>行为判断            分档的步长估计</a:t>
            </a:r>
            <a:endParaRPr lang="en-US" altLang="zh-CN" sz="2400" dirty="0" smtClean="0"/>
          </a:p>
          <a:p>
            <a:r>
              <a:rPr lang="zh-CN" altLang="en-US" sz="2400" dirty="0" smtClean="0"/>
              <a:t>行为判断            纵向位移计算</a:t>
            </a:r>
            <a:endParaRPr lang="en-US" altLang="zh-CN" sz="2400" dirty="0" smtClean="0"/>
          </a:p>
          <a:p>
            <a:endParaRPr lang="en-US" altLang="zh-CN" sz="2400" dirty="0" smtClean="0"/>
          </a:p>
          <a:p>
            <a:r>
              <a:rPr lang="zh-CN" altLang="en-US" sz="2400" dirty="0" smtClean="0"/>
              <a:t> </a:t>
            </a:r>
            <a:r>
              <a:rPr lang="en-US" altLang="zh-CN" sz="2400" dirty="0" smtClean="0"/>
              <a:t> </a:t>
            </a:r>
            <a:endParaRPr lang="zh-CN" altLang="en-US" sz="2400" dirty="0"/>
          </a:p>
        </p:txBody>
      </p:sp>
      <p:sp>
        <p:nvSpPr>
          <p:cNvPr id="8" name="下箭头 7"/>
          <p:cNvSpPr/>
          <p:nvPr/>
        </p:nvSpPr>
        <p:spPr>
          <a:xfrm rot="16200000">
            <a:off x="2663291" y="1376273"/>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1"/>
          <p:cNvSpPr txBox="1"/>
          <p:nvPr/>
        </p:nvSpPr>
        <p:spPr>
          <a:xfrm>
            <a:off x="1120599" y="3933056"/>
            <a:ext cx="7200800" cy="1200329"/>
          </a:xfrm>
          <a:prstGeom prst="rect">
            <a:avLst/>
          </a:prstGeom>
          <a:noFill/>
        </p:spPr>
        <p:txBody>
          <a:bodyPr wrap="square" rtlCol="0">
            <a:spAutoFit/>
          </a:bodyPr>
          <a:lstStyle/>
          <a:p>
            <a:r>
              <a:rPr lang="zh-CN" altLang="en-US" sz="2400" dirty="0" smtClean="0"/>
              <a:t>累积误差的问题仍然需要更细化的解决</a:t>
            </a:r>
            <a:endParaRPr lang="en-US" altLang="zh-CN" sz="2400" dirty="0" smtClean="0"/>
          </a:p>
          <a:p>
            <a:r>
              <a:rPr lang="zh-CN" altLang="en-US" sz="2400" dirty="0"/>
              <a:t>行为</a:t>
            </a:r>
            <a:r>
              <a:rPr lang="zh-CN" altLang="en-US" sz="2400" dirty="0" smtClean="0"/>
              <a:t>判断仍较为简单，有很多可扩展之处</a:t>
            </a:r>
            <a:endParaRPr lang="en-US" altLang="zh-CN" sz="2400" dirty="0" smtClean="0"/>
          </a:p>
          <a:p>
            <a:r>
              <a:rPr lang="zh-CN" altLang="en-US" sz="2400" dirty="0" smtClean="0"/>
              <a:t>距离真正落地使用还有很大的距离</a:t>
            </a:r>
            <a:endParaRPr lang="en-US" altLang="zh-CN" sz="2400" dirty="0" smtClean="0"/>
          </a:p>
        </p:txBody>
      </p:sp>
      <p:sp>
        <p:nvSpPr>
          <p:cNvPr id="13" name="下箭头 12"/>
          <p:cNvSpPr/>
          <p:nvPr/>
        </p:nvSpPr>
        <p:spPr>
          <a:xfrm rot="16200000">
            <a:off x="2664284" y="1736313"/>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下箭头 14"/>
          <p:cNvSpPr/>
          <p:nvPr/>
        </p:nvSpPr>
        <p:spPr>
          <a:xfrm rot="16200000">
            <a:off x="2664284" y="2096355"/>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下箭头 15"/>
          <p:cNvSpPr/>
          <p:nvPr/>
        </p:nvSpPr>
        <p:spPr>
          <a:xfrm rot="16200000">
            <a:off x="2664284" y="2456395"/>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25256404"/>
      </p:ext>
    </p:extLst>
  </p:cSld>
  <p:clrMapOvr>
    <a:masterClrMapping/>
  </p:clrMapOvr>
  <mc:AlternateContent xmlns:mc="http://schemas.openxmlformats.org/markup-compatibility/2006" xmlns:p14="http://schemas.microsoft.com/office/powerpoint/2010/main">
    <mc:Choice Requires="p14">
      <p:transition spd="slow" p14:dur="2000" advTm="48124"/>
    </mc:Choice>
    <mc:Fallback xmlns="">
      <p:transition spd="slow" advTm="48124"/>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79285" y="6218148"/>
            <a:ext cx="823908" cy="523220"/>
          </a:xfrm>
          <a:prstGeom prst="rect">
            <a:avLst/>
          </a:prstGeom>
          <a:noFill/>
        </p:spPr>
        <p:txBody>
          <a:bodyPr wrap="square" rtlCol="0">
            <a:spAutoFit/>
          </a:bodyPr>
          <a:lstStyle/>
          <a:p>
            <a:r>
              <a:rPr lang="en-US" altLang="zh-CN" sz="2800" b="1" dirty="0" smtClean="0"/>
              <a:t>21</a:t>
            </a:r>
            <a:endParaRPr lang="zh-CN" altLang="en-US" sz="2800" b="1" dirty="0"/>
          </a:p>
        </p:txBody>
      </p:sp>
      <p:sp>
        <p:nvSpPr>
          <p:cNvPr id="8" name="TextBox 7"/>
          <p:cNvSpPr txBox="1"/>
          <p:nvPr/>
        </p:nvSpPr>
        <p:spPr>
          <a:xfrm>
            <a:off x="1023814" y="1581200"/>
            <a:ext cx="7704856" cy="707886"/>
          </a:xfrm>
          <a:prstGeom prst="rect">
            <a:avLst/>
          </a:prstGeom>
          <a:noFill/>
        </p:spPr>
        <p:txBody>
          <a:bodyPr wrap="square" rtlCol="0">
            <a:spAutoFit/>
          </a:bodyPr>
          <a:lstStyle/>
          <a:p>
            <a:endParaRPr lang="zh-CN" altLang="en-US" sz="4000" dirty="0"/>
          </a:p>
        </p:txBody>
      </p:sp>
      <p:sp>
        <p:nvSpPr>
          <p:cNvPr id="10" name="文本框 1"/>
          <p:cNvSpPr txBox="1">
            <a:spLocks noChangeArrowheads="1"/>
          </p:cNvSpPr>
          <p:nvPr/>
        </p:nvSpPr>
        <p:spPr bwMode="auto">
          <a:xfrm>
            <a:off x="1303192" y="1519645"/>
            <a:ext cx="69119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 typeface="Arial" pitchFamily="34" charset="0"/>
              <a:buNone/>
            </a:pPr>
            <a:r>
              <a:rPr lang="zh-CN" altLang="en-US" sz="4400" b="1" dirty="0">
                <a:latin typeface="Arial" pitchFamily="34" charset="0"/>
              </a:rPr>
              <a:t>多谢观看，恳请指导</a:t>
            </a:r>
            <a:r>
              <a:rPr lang="zh-CN" altLang="en-US" dirty="0" smtClean="0">
                <a:latin typeface="Arial" pitchFamily="34" charset="0"/>
              </a:rPr>
              <a:t>。</a:t>
            </a:r>
            <a:endParaRPr lang="en-US" altLang="zh-CN" dirty="0">
              <a:latin typeface="Arial" pitchFamily="34" charset="0"/>
            </a:endParaRPr>
          </a:p>
        </p:txBody>
      </p:sp>
      <p:sp>
        <p:nvSpPr>
          <p:cNvPr id="6" name="TextBox 5"/>
          <p:cNvSpPr txBox="1"/>
          <p:nvPr/>
        </p:nvSpPr>
        <p:spPr>
          <a:xfrm>
            <a:off x="4644959" y="4293096"/>
            <a:ext cx="3570208" cy="1569660"/>
          </a:xfrm>
          <a:prstGeom prst="rect">
            <a:avLst/>
          </a:prstGeom>
          <a:noFill/>
        </p:spPr>
        <p:txBody>
          <a:bodyPr wrap="none" rtlCol="0">
            <a:spAutoFit/>
          </a:bodyPr>
          <a:lstStyle/>
          <a:p>
            <a:pPr algn="r">
              <a:spcBef>
                <a:spcPct val="0"/>
              </a:spcBef>
            </a:pPr>
            <a:r>
              <a:rPr lang="zh-CN" altLang="en-US" sz="2400" dirty="0">
                <a:latin typeface="Arial" pitchFamily="34" charset="0"/>
              </a:rPr>
              <a:t>导师：邓庆绪 教授</a:t>
            </a:r>
            <a:endParaRPr lang="en-US" altLang="zh-CN" sz="2400" dirty="0">
              <a:latin typeface="Arial" pitchFamily="34" charset="0"/>
            </a:endParaRPr>
          </a:p>
          <a:p>
            <a:pPr algn="r">
              <a:spcBef>
                <a:spcPct val="0"/>
              </a:spcBef>
            </a:pPr>
            <a:r>
              <a:rPr lang="zh-CN" altLang="en-US" sz="2400" dirty="0">
                <a:latin typeface="Arial" pitchFamily="34" charset="0"/>
              </a:rPr>
              <a:t>报告人：付萌</a:t>
            </a:r>
            <a:endParaRPr lang="en-US" altLang="zh-CN" sz="2400" dirty="0">
              <a:latin typeface="Arial" pitchFamily="34" charset="0"/>
            </a:endParaRPr>
          </a:p>
          <a:p>
            <a:pPr algn="r">
              <a:spcBef>
                <a:spcPct val="0"/>
              </a:spcBef>
            </a:pPr>
            <a:r>
              <a:rPr lang="zh-CN" altLang="en-US" sz="2400" dirty="0">
                <a:latin typeface="Arial" pitchFamily="34" charset="0"/>
              </a:rPr>
              <a:t>学号：</a:t>
            </a:r>
            <a:r>
              <a:rPr lang="en-US" altLang="zh-CN" sz="2400" dirty="0">
                <a:latin typeface="Arial" pitchFamily="34" charset="0"/>
              </a:rPr>
              <a:t>1600929</a:t>
            </a:r>
          </a:p>
          <a:p>
            <a:pPr algn="r">
              <a:spcBef>
                <a:spcPct val="0"/>
              </a:spcBef>
            </a:pPr>
            <a:r>
              <a:rPr lang="zh-CN" altLang="en-US" sz="2400" dirty="0">
                <a:latin typeface="Arial" pitchFamily="34" charset="0"/>
              </a:rPr>
              <a:t>专业：计算机软件与</a:t>
            </a:r>
            <a:r>
              <a:rPr lang="zh-CN" altLang="en-US" sz="2400" dirty="0" smtClean="0">
                <a:latin typeface="Arial" pitchFamily="34" charset="0"/>
              </a:rPr>
              <a:t>理论</a:t>
            </a:r>
            <a:endParaRPr lang="en-US" altLang="zh-CN" sz="2400" dirty="0">
              <a:latin typeface="Arial" pitchFamily="34" charset="0"/>
            </a:endParaRPr>
          </a:p>
        </p:txBody>
      </p:sp>
    </p:spTree>
    <p:extLst>
      <p:ext uri="{BB962C8B-B14F-4D97-AF65-F5344CB8AC3E}">
        <p14:creationId xmlns:p14="http://schemas.microsoft.com/office/powerpoint/2010/main" val="4115361928"/>
      </p:ext>
    </p:extLst>
  </p:cSld>
  <p:clrMapOvr>
    <a:masterClrMapping/>
  </p:clrMapOvr>
  <mc:AlternateContent xmlns:mc="http://schemas.openxmlformats.org/markup-compatibility/2006" xmlns:p14="http://schemas.microsoft.com/office/powerpoint/2010/main">
    <mc:Choice Requires="p14">
      <p:transition spd="slow" p14:dur="2000" advTm="614"/>
    </mc:Choice>
    <mc:Fallback xmlns="">
      <p:transition spd="slow" advTm="614"/>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475656" y="2132855"/>
            <a:ext cx="6120680" cy="2062103"/>
          </a:xfrm>
          <a:prstGeom prst="rect">
            <a:avLst/>
          </a:prstGeom>
          <a:noFill/>
          <a:ln w="9525">
            <a:noFill/>
            <a:miter lim="800000"/>
          </a:ln>
        </p:spPr>
        <p:txBody>
          <a:bodyPr wrap="square">
            <a:spAutoFit/>
          </a:bodyPr>
          <a:lstStyle/>
          <a:p>
            <a:pPr algn="ctr">
              <a:defRPr/>
            </a:pPr>
            <a:r>
              <a:rPr lang="zh-CN" altLang="en-US" sz="3200" b="1" dirty="0">
                <a:latin typeface="+mn-ea"/>
              </a:rPr>
              <a:t>研究</a:t>
            </a:r>
            <a:r>
              <a:rPr lang="zh-CN" altLang="en-US" sz="3200" b="1" dirty="0" smtClean="0">
                <a:latin typeface="+mn-ea"/>
              </a:rPr>
              <a:t>背景、</a:t>
            </a:r>
            <a:r>
              <a:rPr lang="zh-CN" altLang="en-US" sz="3200" b="1" dirty="0">
                <a:latin typeface="+mn-ea"/>
              </a:rPr>
              <a:t>定位方案与流程方法</a:t>
            </a:r>
            <a:endParaRPr lang="en-US" altLang="zh-CN" sz="3200" b="1" dirty="0">
              <a:latin typeface="+mn-ea"/>
            </a:endParaRPr>
          </a:p>
          <a:p>
            <a:pPr algn="ctr">
              <a:defRPr/>
            </a:pPr>
            <a:endParaRPr lang="en-US" altLang="zh-CN" sz="3200" b="1" dirty="0">
              <a:latin typeface="+mn-ea"/>
            </a:endParaRPr>
          </a:p>
          <a:p>
            <a:pPr algn="ctr" eaLnBrk="1" hangingPunct="1">
              <a:defRPr/>
            </a:pPr>
            <a:endParaRPr lang="en-US" altLang="zh-CN" sz="3200" dirty="0" smtClean="0">
              <a:latin typeface="+mn-ea"/>
              <a:ea typeface="+mn-ea"/>
            </a:endParaRPr>
          </a:p>
          <a:p>
            <a:pPr eaLnBrk="1" hangingPunct="1">
              <a:defRPr/>
            </a:pPr>
            <a:endParaRPr lang="zh-CN" altLang="en-US" sz="3200"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2</a:t>
            </a:r>
            <a:endParaRPr lang="zh-CN" altLang="en-US" sz="2800" b="1" dirty="0"/>
          </a:p>
        </p:txBody>
      </p:sp>
    </p:spTree>
    <p:extLst>
      <p:ext uri="{BB962C8B-B14F-4D97-AF65-F5344CB8AC3E}">
        <p14:creationId xmlns:p14="http://schemas.microsoft.com/office/powerpoint/2010/main" val="2249921809"/>
      </p:ext>
    </p:extLst>
  </p:cSld>
  <p:clrMapOvr>
    <a:masterClrMapping/>
  </p:clrMapOvr>
  <p:transition advTm="3819"/>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017676" y="111344"/>
            <a:ext cx="2520280" cy="369332"/>
          </a:xfrm>
          <a:prstGeom prst="rect">
            <a:avLst/>
          </a:prstGeom>
          <a:noFill/>
        </p:spPr>
        <p:txBody>
          <a:bodyPr wrap="square" rtlCol="0">
            <a:spAutoFit/>
          </a:bodyPr>
          <a:lstStyle/>
          <a:p>
            <a:r>
              <a:rPr lang="zh-CN" altLang="en-US" b="1" dirty="0" smtClean="0"/>
              <a:t>研究背景</a:t>
            </a:r>
            <a:endParaRPr lang="zh-CN" altLang="en-US" b="1" dirty="0"/>
          </a:p>
        </p:txBody>
      </p:sp>
      <p:pic>
        <p:nvPicPr>
          <p:cNvPr id="9" name="图片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412" y="4077072"/>
            <a:ext cx="3676592" cy="1948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8714" y="1481437"/>
            <a:ext cx="3689290" cy="2306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p:nvPr/>
        </p:nvSpPr>
        <p:spPr>
          <a:xfrm>
            <a:off x="889662" y="666699"/>
            <a:ext cx="7940735" cy="461665"/>
          </a:xfrm>
          <a:prstGeom prst="rect">
            <a:avLst/>
          </a:prstGeom>
          <a:noFill/>
        </p:spPr>
        <p:txBody>
          <a:bodyPr wrap="square" rtlCol="0">
            <a:spAutoFit/>
          </a:bodyPr>
          <a:lstStyle/>
          <a:p>
            <a:r>
              <a:rPr lang="zh-CN" altLang="en-US" sz="2400" dirty="0" smtClean="0"/>
              <a:t>如何在没有基础设施的情况下如何进行室内空间的定位？</a:t>
            </a:r>
            <a:endParaRPr lang="zh-CN" altLang="en-US" sz="2400" dirty="0"/>
          </a:p>
        </p:txBody>
      </p:sp>
      <p:sp>
        <p:nvSpPr>
          <p:cNvPr id="2" name="TextBox 1"/>
          <p:cNvSpPr txBox="1"/>
          <p:nvPr/>
        </p:nvSpPr>
        <p:spPr>
          <a:xfrm>
            <a:off x="507732" y="6218148"/>
            <a:ext cx="535876" cy="523220"/>
          </a:xfrm>
          <a:prstGeom prst="rect">
            <a:avLst/>
          </a:prstGeom>
          <a:noFill/>
        </p:spPr>
        <p:txBody>
          <a:bodyPr wrap="square" rtlCol="0">
            <a:spAutoFit/>
          </a:bodyPr>
          <a:lstStyle/>
          <a:p>
            <a:r>
              <a:rPr lang="en-US" altLang="zh-CN" sz="2800" b="1" dirty="0" smtClean="0"/>
              <a:t>3</a:t>
            </a:r>
            <a:endParaRPr lang="zh-CN" altLang="en-US" sz="2800" b="1" dirty="0"/>
          </a:p>
        </p:txBody>
      </p:sp>
      <p:pic>
        <p:nvPicPr>
          <p:cNvPr id="1027" name="Picture 3" descr="C:\Users\suck_dynasty\Desktop\图片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48925" y="4089009"/>
            <a:ext cx="3681412" cy="194468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suck_dynasty\Desktop\图片2.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48925" y="1305737"/>
            <a:ext cx="4243088" cy="2657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2831684"/>
      </p:ext>
    </p:extLst>
  </p:cSld>
  <p:clrMapOvr>
    <a:masterClrMapping/>
  </p:clrMapOvr>
  <mc:AlternateContent xmlns:mc="http://schemas.openxmlformats.org/markup-compatibility/2006" xmlns:p14="http://schemas.microsoft.com/office/powerpoint/2010/main">
    <mc:Choice Requires="p14">
      <p:transition spd="slow" p14:dur="2000" advTm="18885"/>
    </mc:Choice>
    <mc:Fallback xmlns="">
      <p:transition spd="slow" advTm="18885"/>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70424" y="707304"/>
            <a:ext cx="7721981" cy="461665"/>
          </a:xfrm>
          <a:prstGeom prst="rect">
            <a:avLst/>
          </a:prstGeom>
          <a:noFill/>
        </p:spPr>
        <p:txBody>
          <a:bodyPr wrap="square" rtlCol="0">
            <a:spAutoFit/>
          </a:bodyPr>
          <a:lstStyle/>
          <a:p>
            <a:r>
              <a:rPr lang="zh-CN" altLang="en-US" sz="2400" dirty="0" smtClean="0">
                <a:solidFill>
                  <a:srgbClr val="FF0000"/>
                </a:solidFill>
              </a:rPr>
              <a:t>手机传感器 </a:t>
            </a:r>
            <a:r>
              <a:rPr lang="en-US" altLang="zh-CN" sz="2400" dirty="0" smtClean="0">
                <a:solidFill>
                  <a:srgbClr val="FF0000"/>
                </a:solidFill>
              </a:rPr>
              <a:t>+ </a:t>
            </a:r>
            <a:r>
              <a:rPr lang="zh-CN" altLang="en-US" sz="2400" dirty="0" smtClean="0">
                <a:solidFill>
                  <a:srgbClr val="FF0000"/>
                </a:solidFill>
              </a:rPr>
              <a:t>步行</a:t>
            </a:r>
            <a:r>
              <a:rPr lang="zh-CN" altLang="en-US" sz="2400" dirty="0">
                <a:solidFill>
                  <a:srgbClr val="FF0000"/>
                </a:solidFill>
              </a:rPr>
              <a:t>者</a:t>
            </a:r>
            <a:r>
              <a:rPr lang="zh-CN" altLang="en-US" sz="2400" dirty="0" smtClean="0">
                <a:solidFill>
                  <a:srgbClr val="FF0000"/>
                </a:solidFill>
              </a:rPr>
              <a:t>航迹推算</a:t>
            </a:r>
            <a:endParaRPr lang="zh-CN" altLang="en-US" sz="2400" dirty="0"/>
          </a:p>
        </p:txBody>
      </p:sp>
      <p:sp>
        <p:nvSpPr>
          <p:cNvPr id="7" name="TextBox 6"/>
          <p:cNvSpPr txBox="1"/>
          <p:nvPr/>
        </p:nvSpPr>
        <p:spPr>
          <a:xfrm>
            <a:off x="4067944" y="107140"/>
            <a:ext cx="2797607" cy="369332"/>
          </a:xfrm>
          <a:prstGeom prst="rect">
            <a:avLst/>
          </a:prstGeom>
          <a:noFill/>
        </p:spPr>
        <p:txBody>
          <a:bodyPr wrap="square" rtlCol="0">
            <a:spAutoFit/>
          </a:bodyPr>
          <a:lstStyle/>
          <a:p>
            <a:r>
              <a:rPr lang="zh-CN" altLang="en-US" b="1" dirty="0" smtClean="0"/>
              <a:t>定位方案</a:t>
            </a:r>
            <a:endParaRPr lang="zh-CN" altLang="en-US" b="1" dirty="0"/>
          </a:p>
        </p:txBody>
      </p:sp>
      <p:pic>
        <p:nvPicPr>
          <p:cNvPr id="10" name="Picture 2" descr="C:\Users\suck_dynasty\Desktop\答辩PPT以及其他资源\定位轨迹.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117483" y="1671784"/>
            <a:ext cx="5689123" cy="361049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Users\suck_dynasty\Desktop\PPT图\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5670" y="1669512"/>
            <a:ext cx="1819337" cy="182218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507732" y="6218148"/>
            <a:ext cx="535876" cy="523220"/>
          </a:xfrm>
          <a:prstGeom prst="rect">
            <a:avLst/>
          </a:prstGeom>
          <a:noFill/>
        </p:spPr>
        <p:txBody>
          <a:bodyPr wrap="square" rtlCol="0">
            <a:spAutoFit/>
          </a:bodyPr>
          <a:lstStyle/>
          <a:p>
            <a:r>
              <a:rPr lang="en-US" altLang="zh-CN" sz="2800" b="1" dirty="0" smtClean="0"/>
              <a:t>4</a:t>
            </a:r>
            <a:endParaRPr lang="zh-CN" altLang="en-US" sz="2800" b="1" dirty="0"/>
          </a:p>
        </p:txBody>
      </p:sp>
      <p:pic>
        <p:nvPicPr>
          <p:cNvPr id="2050" name="Picture 2" descr="C:\Users\suck_dynasty\Desktop\mov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76" y="3501008"/>
            <a:ext cx="2568575" cy="1997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8732500"/>
      </p:ext>
    </p:extLst>
  </p:cSld>
  <p:clrMapOvr>
    <a:masterClrMapping/>
  </p:clrMapOvr>
  <mc:AlternateContent xmlns:mc="http://schemas.openxmlformats.org/markup-compatibility/2006" xmlns:p14="http://schemas.microsoft.com/office/powerpoint/2010/main">
    <mc:Choice Requires="p14">
      <p:transition spd="slow" p14:dur="2000" advTm="23529"/>
    </mc:Choice>
    <mc:Fallback xmlns="">
      <p:transition spd="slow" advTm="23529"/>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uck_dynasty\Desktop\流程图黑白.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7964" y="719118"/>
            <a:ext cx="4786142" cy="57606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05339" y="1647805"/>
            <a:ext cx="1571530" cy="2308324"/>
          </a:xfrm>
          <a:prstGeom prst="rect">
            <a:avLst/>
          </a:prstGeom>
          <a:noFill/>
        </p:spPr>
        <p:txBody>
          <a:bodyPr wrap="square" rtlCol="0">
            <a:spAutoFit/>
          </a:bodyPr>
          <a:lstStyle/>
          <a:p>
            <a:r>
              <a:rPr lang="zh-CN" altLang="en-US" sz="2400" dirty="0" smtClean="0"/>
              <a:t>数据收集 </a:t>
            </a:r>
            <a:endParaRPr lang="en-US" altLang="zh-CN" sz="2400" dirty="0" smtClean="0"/>
          </a:p>
          <a:p>
            <a:r>
              <a:rPr lang="zh-CN" altLang="en-US" sz="2400" dirty="0" smtClean="0"/>
              <a:t>数据滤波 </a:t>
            </a:r>
            <a:endParaRPr lang="en-US" altLang="zh-CN" sz="2400" dirty="0" smtClean="0"/>
          </a:p>
          <a:p>
            <a:r>
              <a:rPr lang="zh-CN" altLang="en-US" sz="2400" dirty="0" smtClean="0"/>
              <a:t>步态分析</a:t>
            </a:r>
            <a:endParaRPr lang="en-US" altLang="zh-CN" sz="2400" dirty="0" smtClean="0"/>
          </a:p>
          <a:p>
            <a:r>
              <a:rPr lang="zh-CN" altLang="en-US" sz="2400" dirty="0" smtClean="0"/>
              <a:t>方向判定</a:t>
            </a:r>
            <a:endParaRPr lang="en-US" altLang="zh-CN" sz="2400" dirty="0" smtClean="0"/>
          </a:p>
          <a:p>
            <a:r>
              <a:rPr lang="zh-CN" altLang="en-US" sz="2400" dirty="0" smtClean="0"/>
              <a:t>步长估计</a:t>
            </a:r>
            <a:endParaRPr lang="en-US" altLang="zh-CN" sz="2400" dirty="0" smtClean="0"/>
          </a:p>
          <a:p>
            <a:r>
              <a:rPr lang="zh-CN" altLang="en-US" sz="2400" dirty="0" smtClean="0"/>
              <a:t>坐标计算</a:t>
            </a:r>
            <a:endParaRPr lang="zh-CN" altLang="en-US" sz="2400" dirty="0"/>
          </a:p>
        </p:txBody>
      </p:sp>
      <p:sp>
        <p:nvSpPr>
          <p:cNvPr id="6" name="TextBox 5"/>
          <p:cNvSpPr txBox="1"/>
          <p:nvPr/>
        </p:nvSpPr>
        <p:spPr>
          <a:xfrm>
            <a:off x="2538579" y="1569859"/>
            <a:ext cx="1709385" cy="3416320"/>
          </a:xfrm>
          <a:prstGeom prst="rect">
            <a:avLst/>
          </a:prstGeom>
          <a:noFill/>
        </p:spPr>
        <p:txBody>
          <a:bodyPr wrap="square" rtlCol="0">
            <a:spAutoFit/>
          </a:bodyPr>
          <a:lstStyle/>
          <a:p>
            <a:r>
              <a:rPr lang="zh-CN" altLang="en-US" sz="2400" dirty="0"/>
              <a:t>数据</a:t>
            </a:r>
            <a:r>
              <a:rPr lang="zh-CN" altLang="en-US" sz="2400" dirty="0" smtClean="0"/>
              <a:t>收集</a:t>
            </a:r>
            <a:endParaRPr lang="en-US" altLang="zh-CN" sz="2400" dirty="0" smtClean="0"/>
          </a:p>
          <a:p>
            <a:r>
              <a:rPr lang="zh-CN" altLang="en-US" sz="2400" dirty="0" smtClean="0"/>
              <a:t>数据滤波 </a:t>
            </a:r>
            <a:endParaRPr lang="en-US" altLang="zh-CN" sz="2400" dirty="0" smtClean="0"/>
          </a:p>
          <a:p>
            <a:r>
              <a:rPr lang="zh-CN" altLang="en-US" sz="2400" dirty="0" smtClean="0">
                <a:solidFill>
                  <a:srgbClr val="FF0000"/>
                </a:solidFill>
              </a:rPr>
              <a:t>主轴选择</a:t>
            </a:r>
            <a:endParaRPr lang="en-US" altLang="zh-CN" sz="2400" dirty="0" smtClean="0">
              <a:solidFill>
                <a:srgbClr val="FF0000"/>
              </a:solidFill>
            </a:endParaRPr>
          </a:p>
          <a:p>
            <a:r>
              <a:rPr lang="zh-CN" altLang="en-US" sz="2400" dirty="0" smtClean="0">
                <a:solidFill>
                  <a:srgbClr val="FF0000"/>
                </a:solidFill>
              </a:rPr>
              <a:t>步态分析 </a:t>
            </a:r>
            <a:endParaRPr lang="en-US" altLang="zh-CN" sz="2400" dirty="0" smtClean="0">
              <a:solidFill>
                <a:srgbClr val="FF0000"/>
              </a:solidFill>
            </a:endParaRPr>
          </a:p>
          <a:p>
            <a:r>
              <a:rPr lang="zh-CN" altLang="en-US" sz="2400" dirty="0" smtClean="0">
                <a:solidFill>
                  <a:srgbClr val="FF0000"/>
                </a:solidFill>
              </a:rPr>
              <a:t>行为判断 </a:t>
            </a:r>
            <a:endParaRPr lang="en-US" altLang="zh-CN" sz="2400" dirty="0" smtClean="0">
              <a:solidFill>
                <a:srgbClr val="FF0000"/>
              </a:solidFill>
            </a:endParaRPr>
          </a:p>
          <a:p>
            <a:r>
              <a:rPr lang="zh-CN" altLang="en-US" sz="2400" dirty="0" smtClean="0"/>
              <a:t>方向判定 </a:t>
            </a:r>
            <a:endParaRPr lang="en-US" altLang="zh-CN" sz="2400" dirty="0" smtClean="0"/>
          </a:p>
          <a:p>
            <a:r>
              <a:rPr lang="zh-CN" altLang="en-US" sz="2400" dirty="0" smtClean="0">
                <a:solidFill>
                  <a:srgbClr val="C00000"/>
                </a:solidFill>
              </a:rPr>
              <a:t>步长估计</a:t>
            </a:r>
            <a:endParaRPr lang="en-US" altLang="zh-CN" sz="2400" dirty="0" smtClean="0">
              <a:solidFill>
                <a:srgbClr val="C00000"/>
              </a:solidFill>
            </a:endParaRPr>
          </a:p>
          <a:p>
            <a:r>
              <a:rPr lang="zh-CN" altLang="en-US" sz="2400" dirty="0" smtClean="0">
                <a:solidFill>
                  <a:srgbClr val="FF0000"/>
                </a:solidFill>
              </a:rPr>
              <a:t>纵向位移</a:t>
            </a:r>
            <a:endParaRPr lang="en-US" altLang="zh-CN" sz="2400" dirty="0" smtClean="0">
              <a:solidFill>
                <a:srgbClr val="FF0000"/>
              </a:solidFill>
            </a:endParaRPr>
          </a:p>
          <a:p>
            <a:r>
              <a:rPr lang="zh-CN" altLang="en-US" sz="2400" dirty="0" smtClean="0"/>
              <a:t>坐标</a:t>
            </a:r>
            <a:r>
              <a:rPr lang="zh-CN" altLang="en-US" sz="2400" dirty="0"/>
              <a:t>计算</a:t>
            </a:r>
            <a:r>
              <a:rPr lang="zh-CN" altLang="en-US" dirty="0"/>
              <a:t> </a:t>
            </a:r>
          </a:p>
        </p:txBody>
      </p:sp>
      <p:sp>
        <p:nvSpPr>
          <p:cNvPr id="9" name="左大括号 8"/>
          <p:cNvSpPr/>
          <p:nvPr/>
        </p:nvSpPr>
        <p:spPr>
          <a:xfrm rot="10800000">
            <a:off x="3851919" y="2413078"/>
            <a:ext cx="252029" cy="945711"/>
          </a:xfrm>
          <a:prstGeom prst="leftBrace">
            <a:avLst>
              <a:gd name="adj1" fmla="val 86954"/>
              <a:gd name="adj2" fmla="val 5000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2" name="下箭头 1"/>
          <p:cNvSpPr/>
          <p:nvPr/>
        </p:nvSpPr>
        <p:spPr>
          <a:xfrm rot="16200000">
            <a:off x="1949373" y="2124550"/>
            <a:ext cx="432048"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左大括号 11"/>
          <p:cNvSpPr/>
          <p:nvPr/>
        </p:nvSpPr>
        <p:spPr>
          <a:xfrm>
            <a:off x="2315828" y="3474777"/>
            <a:ext cx="264110" cy="945711"/>
          </a:xfrm>
          <a:prstGeom prst="leftBrace">
            <a:avLst>
              <a:gd name="adj1" fmla="val 86954"/>
              <a:gd name="adj2" fmla="val 48524"/>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cxnSp>
        <p:nvCxnSpPr>
          <p:cNvPr id="5" name="肘形连接符 4"/>
          <p:cNvCxnSpPr>
            <a:endCxn id="12" idx="1"/>
          </p:cNvCxnSpPr>
          <p:nvPr/>
        </p:nvCxnSpPr>
        <p:spPr>
          <a:xfrm rot="5400000">
            <a:off x="2111238" y="3464973"/>
            <a:ext cx="673291" cy="264110"/>
          </a:xfrm>
          <a:prstGeom prst="bentConnector4">
            <a:avLst>
              <a:gd name="adj1" fmla="val -469"/>
              <a:gd name="adj2" fmla="val 186555"/>
            </a:avLst>
          </a:prstGeom>
          <a:ln>
            <a:tailEnd type="arrow"/>
          </a:ln>
        </p:spPr>
        <p:style>
          <a:lnRef idx="2">
            <a:schemeClr val="dk1"/>
          </a:lnRef>
          <a:fillRef idx="0">
            <a:schemeClr val="dk1"/>
          </a:fillRef>
          <a:effectRef idx="1">
            <a:schemeClr val="dk1"/>
          </a:effectRef>
          <a:fontRef idx="minor">
            <a:schemeClr val="tx1"/>
          </a:fontRef>
        </p:style>
      </p:cxnSp>
      <p:sp>
        <p:nvSpPr>
          <p:cNvPr id="13" name="TextBox 12"/>
          <p:cNvSpPr txBox="1"/>
          <p:nvPr/>
        </p:nvSpPr>
        <p:spPr>
          <a:xfrm>
            <a:off x="507732" y="6218148"/>
            <a:ext cx="535876" cy="523220"/>
          </a:xfrm>
          <a:prstGeom prst="rect">
            <a:avLst/>
          </a:prstGeom>
          <a:noFill/>
        </p:spPr>
        <p:txBody>
          <a:bodyPr wrap="square" rtlCol="0">
            <a:spAutoFit/>
          </a:bodyPr>
          <a:lstStyle/>
          <a:p>
            <a:r>
              <a:rPr lang="en-US" altLang="zh-CN" sz="2800" b="1" dirty="0" smtClean="0"/>
              <a:t>5</a:t>
            </a:r>
            <a:endParaRPr lang="zh-CN" altLang="en-US" sz="2800" b="1" dirty="0"/>
          </a:p>
        </p:txBody>
      </p:sp>
      <p:sp>
        <p:nvSpPr>
          <p:cNvPr id="11" name="TextBox 10"/>
          <p:cNvSpPr txBox="1"/>
          <p:nvPr/>
        </p:nvSpPr>
        <p:spPr>
          <a:xfrm>
            <a:off x="4103948" y="107140"/>
            <a:ext cx="2797607" cy="369332"/>
          </a:xfrm>
          <a:prstGeom prst="rect">
            <a:avLst/>
          </a:prstGeom>
          <a:noFill/>
        </p:spPr>
        <p:txBody>
          <a:bodyPr wrap="square" rtlCol="0">
            <a:spAutoFit/>
          </a:bodyPr>
          <a:lstStyle/>
          <a:p>
            <a:r>
              <a:rPr lang="zh-CN" altLang="en-US" b="1" dirty="0" smtClean="0"/>
              <a:t>定位方案</a:t>
            </a:r>
            <a:endParaRPr lang="zh-CN" altLang="en-US" b="1" dirty="0"/>
          </a:p>
        </p:txBody>
      </p:sp>
    </p:spTree>
    <p:extLst>
      <p:ext uri="{BB962C8B-B14F-4D97-AF65-F5344CB8AC3E}">
        <p14:creationId xmlns:p14="http://schemas.microsoft.com/office/powerpoint/2010/main" val="1278448734"/>
      </p:ext>
    </p:extLst>
  </p:cSld>
  <p:clrMapOvr>
    <a:masterClrMapping/>
  </p:clrMapOvr>
  <mc:AlternateContent xmlns:mc="http://schemas.openxmlformats.org/markup-compatibility/2006" xmlns:p14="http://schemas.microsoft.com/office/powerpoint/2010/main">
    <mc:Choice Requires="p14">
      <p:transition spd="slow" p14:dur="2000" advTm="23815"/>
    </mc:Choice>
    <mc:Fallback xmlns="">
      <p:transition spd="slow" advTm="23815"/>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779912" y="63437"/>
            <a:ext cx="4176464" cy="369332"/>
          </a:xfrm>
          <a:prstGeom prst="rect">
            <a:avLst/>
          </a:prstGeom>
          <a:noFill/>
        </p:spPr>
        <p:txBody>
          <a:bodyPr wrap="square" rtlCol="0">
            <a:spAutoFit/>
          </a:bodyPr>
          <a:lstStyle/>
          <a:p>
            <a:r>
              <a:rPr lang="zh-CN" altLang="en-US" b="1" dirty="0" smtClean="0"/>
              <a:t>定位数据与方法</a:t>
            </a:r>
            <a:endParaRPr lang="zh-CN" altLang="en-US" b="1" dirty="0"/>
          </a:p>
        </p:txBody>
      </p:sp>
      <p:sp>
        <p:nvSpPr>
          <p:cNvPr id="10" name="TextBox 9"/>
          <p:cNvSpPr txBox="1"/>
          <p:nvPr/>
        </p:nvSpPr>
        <p:spPr>
          <a:xfrm>
            <a:off x="507732" y="6218148"/>
            <a:ext cx="535876" cy="523220"/>
          </a:xfrm>
          <a:prstGeom prst="rect">
            <a:avLst/>
          </a:prstGeom>
          <a:noFill/>
        </p:spPr>
        <p:txBody>
          <a:bodyPr wrap="square" rtlCol="0">
            <a:spAutoFit/>
          </a:bodyPr>
          <a:lstStyle/>
          <a:p>
            <a:r>
              <a:rPr lang="en-US" altLang="zh-CN" sz="2800" b="1" dirty="0" smtClean="0"/>
              <a:t>4</a:t>
            </a:r>
            <a:endParaRPr lang="zh-CN" altLang="en-US" sz="2800" b="1" dirty="0"/>
          </a:p>
        </p:txBody>
      </p:sp>
      <p:sp>
        <p:nvSpPr>
          <p:cNvPr id="11" name="TextBox 10"/>
          <p:cNvSpPr txBox="1"/>
          <p:nvPr/>
        </p:nvSpPr>
        <p:spPr>
          <a:xfrm>
            <a:off x="1064176" y="1340768"/>
            <a:ext cx="7378341" cy="1938992"/>
          </a:xfrm>
          <a:prstGeom prst="rect">
            <a:avLst/>
          </a:prstGeom>
          <a:noFill/>
        </p:spPr>
        <p:txBody>
          <a:bodyPr wrap="square" rtlCol="0">
            <a:spAutoFit/>
          </a:bodyPr>
          <a:lstStyle/>
          <a:p>
            <a:r>
              <a:rPr lang="zh-CN" altLang="en-US" sz="2400" dirty="0" smtClean="0"/>
              <a:t>数据采集：手机客户端收集，服务端计算后存储</a:t>
            </a:r>
            <a:endParaRPr lang="en-US" altLang="zh-CN" sz="2400" dirty="0" smtClean="0"/>
          </a:p>
          <a:p>
            <a:r>
              <a:rPr lang="zh-CN" altLang="en-US" sz="2400" dirty="0" smtClean="0"/>
              <a:t>滤波</a:t>
            </a:r>
            <a:r>
              <a:rPr lang="zh-CN" altLang="en-US" sz="2400" dirty="0" smtClean="0"/>
              <a:t>方法：算数平均滤波</a:t>
            </a:r>
            <a:endParaRPr lang="en-US" altLang="zh-CN" sz="2400" dirty="0" smtClean="0"/>
          </a:p>
          <a:p>
            <a:r>
              <a:rPr lang="zh-CN" altLang="en-US" sz="2400" dirty="0"/>
              <a:t>步长估计</a:t>
            </a:r>
            <a:r>
              <a:rPr lang="zh-CN" altLang="en-US" sz="2400" dirty="0" smtClean="0"/>
              <a:t>方法</a:t>
            </a:r>
            <a:r>
              <a:rPr lang="zh-CN" altLang="en-US" sz="2400" dirty="0" smtClean="0"/>
              <a:t>：</a:t>
            </a:r>
            <a:r>
              <a:rPr lang="en-US" altLang="zh-CN" sz="2400" dirty="0" smtClean="0"/>
              <a:t>Scarlet</a:t>
            </a:r>
            <a:r>
              <a:rPr lang="zh-CN" altLang="en-US" sz="2400" dirty="0" smtClean="0"/>
              <a:t>算法</a:t>
            </a:r>
            <a:endParaRPr lang="en-US" altLang="zh-CN" sz="2400" dirty="0" smtClean="0"/>
          </a:p>
          <a:p>
            <a:r>
              <a:rPr lang="zh-CN" altLang="en-US" sz="2400" dirty="0"/>
              <a:t>方向判定</a:t>
            </a:r>
            <a:r>
              <a:rPr lang="zh-CN" altLang="en-US" sz="2400" dirty="0" smtClean="0"/>
              <a:t>方法</a:t>
            </a:r>
            <a:r>
              <a:rPr lang="zh-CN" altLang="en-US" sz="2400" dirty="0"/>
              <a:t>：偏航角</a:t>
            </a:r>
            <a:r>
              <a:rPr lang="en-US" altLang="zh-CN" sz="2400" dirty="0"/>
              <a:t>+ AHRS</a:t>
            </a:r>
            <a:r>
              <a:rPr lang="zh-CN" altLang="en-US" sz="2400" dirty="0" smtClean="0"/>
              <a:t>算法（服务端）</a:t>
            </a:r>
            <a:endParaRPr lang="en-US" altLang="zh-CN" sz="2400" dirty="0" smtClean="0"/>
          </a:p>
          <a:p>
            <a:endParaRPr lang="en-US" altLang="zh-CN" sz="2400" dirty="0" smtClean="0">
              <a:solidFill>
                <a:srgbClr val="FF0000"/>
              </a:solidFill>
            </a:endParaRPr>
          </a:p>
        </p:txBody>
      </p:sp>
      <p:pic>
        <p:nvPicPr>
          <p:cNvPr id="9" name="Picture 4" descr="C:\Users\suck_dynasty\Desktop\sho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7502" y="3501008"/>
            <a:ext cx="3960440" cy="155494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Users\suck_dynasty\Desktop\方向HH.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12160" y="3501008"/>
            <a:ext cx="2205203" cy="1957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807678"/>
      </p:ext>
    </p:extLst>
  </p:cSld>
  <p:clrMapOvr>
    <a:masterClrMapping/>
  </p:clrMapOvr>
  <mc:AlternateContent xmlns:mc="http://schemas.openxmlformats.org/markup-compatibility/2006" xmlns:p14="http://schemas.microsoft.com/office/powerpoint/2010/main">
    <mc:Choice Requires="p14">
      <p:transition spd="slow" p14:dur="2000" advTm="64040"/>
    </mc:Choice>
    <mc:Fallback xmlns="">
      <p:transition spd="slow" advTm="6404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1077218"/>
          </a:xfrm>
          <a:prstGeom prst="rect">
            <a:avLst/>
          </a:prstGeom>
          <a:noFill/>
          <a:ln w="9525">
            <a:noFill/>
            <a:miter lim="800000"/>
          </a:ln>
        </p:spPr>
        <p:txBody>
          <a:bodyPr wrap="square">
            <a:spAutoFit/>
          </a:bodyPr>
          <a:lstStyle/>
          <a:p>
            <a:pPr algn="ctr">
              <a:defRPr/>
            </a:pPr>
            <a:r>
              <a:rPr lang="zh-CN" altLang="en-US" sz="3200" b="1" dirty="0">
                <a:latin typeface="+mn-ea"/>
              </a:rPr>
              <a:t>步态分析与行为判断</a:t>
            </a:r>
            <a:endParaRPr lang="en-US" altLang="zh-CN" sz="3200" b="1" dirty="0">
              <a:latin typeface="+mn-ea"/>
            </a:endParaRPr>
          </a:p>
          <a:p>
            <a:pPr algn="ctr">
              <a:defRPr/>
            </a:pPr>
            <a:endParaRPr lang="zh-CN" altLang="en-US" sz="3200" b="1" dirty="0">
              <a:latin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6</a:t>
            </a:r>
            <a:endParaRPr lang="zh-CN" altLang="en-US" sz="2800" b="1" dirty="0"/>
          </a:p>
        </p:txBody>
      </p:sp>
    </p:spTree>
    <p:extLst>
      <p:ext uri="{BB962C8B-B14F-4D97-AF65-F5344CB8AC3E}">
        <p14:creationId xmlns:p14="http://schemas.microsoft.com/office/powerpoint/2010/main" val="2080272349"/>
      </p:ext>
    </p:extLst>
  </p:cSld>
  <p:clrMapOvr>
    <a:masterClrMapping/>
  </p:clrMapOvr>
  <p:transition advTm="3862"/>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43329" y="32957"/>
            <a:ext cx="3312368" cy="369332"/>
          </a:xfrm>
          <a:prstGeom prst="rect">
            <a:avLst/>
          </a:prstGeom>
          <a:noFill/>
        </p:spPr>
        <p:txBody>
          <a:bodyPr wrap="square" rtlCol="0">
            <a:spAutoFit/>
          </a:bodyPr>
          <a:lstStyle/>
          <a:p>
            <a:r>
              <a:rPr lang="zh-CN" altLang="en-US" b="1" dirty="0" smtClean="0"/>
              <a:t>扩展的步态分析</a:t>
            </a:r>
            <a:r>
              <a:rPr lang="en-US" altLang="zh-CN" b="1" dirty="0" smtClean="0"/>
              <a:t>——</a:t>
            </a:r>
            <a:r>
              <a:rPr lang="zh-CN" altLang="en-US" b="1" dirty="0" smtClean="0"/>
              <a:t>主轴</a:t>
            </a:r>
            <a:r>
              <a:rPr lang="zh-CN" altLang="en-US" b="1" dirty="0"/>
              <a:t>选择</a:t>
            </a:r>
          </a:p>
        </p:txBody>
      </p:sp>
      <p:sp>
        <p:nvSpPr>
          <p:cNvPr id="3" name="矩形 2"/>
          <p:cNvSpPr/>
          <p:nvPr/>
        </p:nvSpPr>
        <p:spPr>
          <a:xfrm>
            <a:off x="387810" y="4861520"/>
            <a:ext cx="8486567" cy="461665"/>
          </a:xfrm>
          <a:prstGeom prst="rect">
            <a:avLst/>
          </a:prstGeom>
        </p:spPr>
        <p:txBody>
          <a:bodyPr wrap="square">
            <a:spAutoFit/>
          </a:bodyPr>
          <a:lstStyle/>
          <a:p>
            <a:r>
              <a:rPr lang="zh-CN" altLang="en-US" sz="2400" dirty="0" smtClean="0">
                <a:solidFill>
                  <a:srgbClr val="FF0000"/>
                </a:solidFill>
              </a:rPr>
              <a:t>选择总加速度数据作为主轴效果为佳</a:t>
            </a:r>
            <a:endParaRPr lang="zh-CN" altLang="en-US" sz="2400" dirty="0">
              <a:solidFill>
                <a:srgbClr val="C00000"/>
              </a:solidFill>
            </a:endParaRPr>
          </a:p>
        </p:txBody>
      </p:sp>
      <p:sp>
        <p:nvSpPr>
          <p:cNvPr id="4" name="TextBox 3"/>
          <p:cNvSpPr txBox="1"/>
          <p:nvPr/>
        </p:nvSpPr>
        <p:spPr>
          <a:xfrm>
            <a:off x="347690" y="764704"/>
            <a:ext cx="9217024" cy="830997"/>
          </a:xfrm>
          <a:prstGeom prst="rect">
            <a:avLst/>
          </a:prstGeom>
          <a:noFill/>
        </p:spPr>
        <p:txBody>
          <a:bodyPr wrap="square" rtlCol="0">
            <a:spAutoFit/>
          </a:bodyPr>
          <a:lstStyle/>
          <a:p>
            <a:r>
              <a:rPr lang="zh-CN" altLang="en-US" sz="2400" dirty="0" smtClean="0"/>
              <a:t>主轴是具有重要意义的</a:t>
            </a:r>
            <a:r>
              <a:rPr lang="zh-CN" altLang="en-US" sz="2400" dirty="0" smtClean="0">
                <a:solidFill>
                  <a:srgbClr val="FF0000"/>
                </a:solidFill>
              </a:rPr>
              <a:t>虚拟轴</a:t>
            </a:r>
            <a:r>
              <a:rPr lang="zh-CN" altLang="en-US" sz="2400" dirty="0" smtClean="0"/>
              <a:t>，减少使用单一传感器的风险。</a:t>
            </a:r>
            <a:endParaRPr lang="en-US" altLang="zh-CN" sz="2400" dirty="0" smtClean="0"/>
          </a:p>
          <a:p>
            <a:r>
              <a:rPr lang="zh-CN" altLang="en-US" sz="2400" dirty="0" smtClean="0"/>
              <a:t>需要尽可能减少姿态的影响，是</a:t>
            </a:r>
            <a:r>
              <a:rPr lang="zh-CN" altLang="en-US" sz="2400" dirty="0" smtClean="0">
                <a:solidFill>
                  <a:srgbClr val="FF0000"/>
                </a:solidFill>
              </a:rPr>
              <a:t>持续步态分析</a:t>
            </a:r>
            <a:r>
              <a:rPr lang="zh-CN" altLang="en-US" sz="2400" dirty="0" smtClean="0"/>
              <a:t>实现机制的关键。</a:t>
            </a:r>
            <a:endParaRPr lang="zh-CN" altLang="en-US" sz="2400" dirty="0"/>
          </a:p>
        </p:txBody>
      </p:sp>
      <p:sp>
        <p:nvSpPr>
          <p:cNvPr id="7" name="TextBox 6"/>
          <p:cNvSpPr txBox="1"/>
          <p:nvPr/>
        </p:nvSpPr>
        <p:spPr>
          <a:xfrm>
            <a:off x="507732" y="6218148"/>
            <a:ext cx="535876" cy="523220"/>
          </a:xfrm>
          <a:prstGeom prst="rect">
            <a:avLst/>
          </a:prstGeom>
          <a:noFill/>
        </p:spPr>
        <p:txBody>
          <a:bodyPr wrap="square" rtlCol="0">
            <a:spAutoFit/>
          </a:bodyPr>
          <a:lstStyle/>
          <a:p>
            <a:r>
              <a:rPr lang="en-US" altLang="zh-CN" sz="2800" b="1" dirty="0" smtClean="0"/>
              <a:t>7</a:t>
            </a:r>
            <a:endParaRPr lang="zh-CN" altLang="en-US" sz="2800" b="1" dirty="0"/>
          </a:p>
        </p:txBody>
      </p:sp>
      <p:pic>
        <p:nvPicPr>
          <p:cNvPr id="1029" name="Picture 5" descr="C:\Users\suck_dynasty\Desktop\主轴波形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482" y="2164864"/>
            <a:ext cx="4324239" cy="23042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Users\suck_dynasty\Desktop\主轴波形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6202" y="2127528"/>
            <a:ext cx="3918175" cy="2304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7595798"/>
      </p:ext>
    </p:extLst>
  </p:cSld>
  <p:clrMapOvr>
    <a:masterClrMapping/>
  </p:clrMapOvr>
  <mc:AlternateContent xmlns:mc="http://schemas.openxmlformats.org/markup-compatibility/2006" xmlns:p14="http://schemas.microsoft.com/office/powerpoint/2010/main">
    <mc:Choice Requires="p14">
      <p:transition spd="slow" p14:dur="2000" advTm="36738"/>
    </mc:Choice>
    <mc:Fallback xmlns="">
      <p:transition spd="slow" advTm="36738"/>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1.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2177</TotalTime>
  <Words>2143</Words>
  <Application>Microsoft Office PowerPoint</Application>
  <PresentationFormat>全屏显示(4:3)</PresentationFormat>
  <Paragraphs>330</Paragraphs>
  <Slides>22</Slides>
  <Notes>22</Notes>
  <HiddenSlides>0</HiddenSlides>
  <MMClips>0</MMClips>
  <ScaleCrop>false</ScaleCrop>
  <HeadingPairs>
    <vt:vector size="4" baseType="variant">
      <vt:variant>
        <vt:lpstr>主题</vt:lpstr>
      </vt:variant>
      <vt:variant>
        <vt:i4>1</vt:i4>
      </vt:variant>
      <vt:variant>
        <vt:lpstr>幻灯片标题</vt:lpstr>
      </vt:variant>
      <vt:variant>
        <vt:i4>22</vt:i4>
      </vt:variant>
    </vt:vector>
  </HeadingPairs>
  <TitlesOfParts>
    <vt:vector size="23"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suck_dynasty</dc:creator>
  <cp:lastModifiedBy>suck_dynasty</cp:lastModifiedBy>
  <cp:revision>212</cp:revision>
  <dcterms:created xsi:type="dcterms:W3CDTF">2018-11-18T08:05:40Z</dcterms:created>
  <dcterms:modified xsi:type="dcterms:W3CDTF">2018-12-14T05:23:02Z</dcterms:modified>
</cp:coreProperties>
</file>

<file path=docProps/thumbnail.jpeg>
</file>